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4" r:id="rId3"/>
    <p:sldId id="327" r:id="rId4"/>
    <p:sldId id="302" r:id="rId5"/>
    <p:sldId id="303" r:id="rId6"/>
    <p:sldId id="328" r:id="rId7"/>
    <p:sldId id="329" r:id="rId8"/>
    <p:sldId id="330" r:id="rId9"/>
    <p:sldId id="305" r:id="rId10"/>
    <p:sldId id="323" r:id="rId11"/>
    <p:sldId id="331" r:id="rId12"/>
    <p:sldId id="326" r:id="rId13"/>
    <p:sldId id="332" r:id="rId14"/>
    <p:sldId id="334" r:id="rId15"/>
    <p:sldId id="321" r:id="rId16"/>
    <p:sldId id="319" r:id="rId17"/>
    <p:sldId id="314" r:id="rId18"/>
    <p:sldId id="335" r:id="rId19"/>
    <p:sldId id="309" r:id="rId20"/>
    <p:sldId id="318" r:id="rId21"/>
    <p:sldId id="336" r:id="rId22"/>
    <p:sldId id="322" r:id="rId23"/>
    <p:sldId id="333" r:id="rId24"/>
    <p:sldId id="337" r:id="rId25"/>
    <p:sldId id="267" r:id="rId26"/>
    <p:sldId id="301"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6357" autoAdjust="0"/>
  </p:normalViewPr>
  <p:slideViewPr>
    <p:cSldViewPr>
      <p:cViewPr varScale="1">
        <p:scale>
          <a:sx n="114" d="100"/>
          <a:sy n="114" d="100"/>
        </p:scale>
        <p:origin x="15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E62AD3E-9242-43F5-B789-6462F7806E56}" type="datetimeFigureOut">
              <a:rPr lang="en-US" smtClean="0"/>
              <a:t>5/26/2022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8AAF6E-3FD5-4B02-B5F7-7EFE8BB2F10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62AD3E-9242-43F5-B789-6462F7806E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AF6E-3FD5-4B02-B5F7-7EFE8BB2F1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C8AAF6E-3FD5-4B02-B5F7-7EFE8BB2F10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62AD3E-9242-43F5-B789-6462F7806E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E62AD3E-9242-43F5-B789-6462F7806E5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C8AAF6E-3FD5-4B02-B5F7-7EFE8BB2F10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E62AD3E-9242-43F5-B789-6462F7806E56}" type="datetimeFigureOut">
              <a:rPr lang="en-US" smtClean="0"/>
              <a:t>5/26/2022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8AAF6E-3FD5-4B02-B5F7-7EFE8BB2F10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E62AD3E-9242-43F5-B789-6462F7806E56}"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AF6E-3FD5-4B02-B5F7-7EFE8BB2F10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fld id="{BE62AD3E-9242-43F5-B789-6462F7806E56}" type="datetimeFigureOut">
              <a:rPr lang="en-US" smtClean="0"/>
              <a:t>5/26/2022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C8AAF6E-3FD5-4B02-B5F7-7EFE8BB2F108}"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62AD3E-9242-43F5-B789-6462F7806E56}"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C8AAF6E-3FD5-4B02-B5F7-7EFE8BB2F10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E62AD3E-9242-43F5-B789-6462F7806E56}"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8AAF6E-3FD5-4B02-B5F7-7EFE8BB2F10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8AAF6E-3FD5-4B02-B5F7-7EFE8BB2F10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E62AD3E-9242-43F5-B789-6462F7806E56}" type="datetimeFigureOut">
              <a:rPr lang="en-US" smtClean="0"/>
              <a:t>5/26/2022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8AAF6E-3FD5-4B02-B5F7-7EFE8BB2F10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E62AD3E-9242-43F5-B789-6462F7806E56}" type="datetimeFigureOut">
              <a:rPr lang="en-US" smtClean="0"/>
              <a:t>5/26/2022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E62AD3E-9242-43F5-B789-6462F7806E56}" type="datetimeFigureOut">
              <a:rPr lang="en-US" smtClean="0"/>
              <a:t>5/26/2022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8AAF6E-3FD5-4B02-B5F7-7EFE8BB2F10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tricountyrpc.org/documents/transportation-improvement-progra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ittalent.com/" TargetMode="External"/><Relationship Id="rId2" Type="http://schemas.openxmlformats.org/officeDocument/2006/relationships/hyperlink" Target="https://www.ridecitylink.org/resources/procurement/" TargetMode="Externa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nstandefer@ridecitylink.org"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ridecitylink.org/resources/disadvantaged-busines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dot.illinois.gov/doing-business/certifications/disadvantaged-business-enterprise-certification/index" TargetMode="Externa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52400"/>
            <a:ext cx="7772400" cy="990600"/>
          </a:xfrm>
        </p:spPr>
        <p:txBody>
          <a:bodyPr>
            <a:normAutofit/>
          </a:bodyPr>
          <a:lstStyle/>
          <a:p>
            <a:r>
              <a:rPr lang="en-US" sz="2400" b="1" dirty="0">
                <a:solidFill>
                  <a:schemeClr val="bg1"/>
                </a:solidFill>
              </a:rPr>
              <a:t>Greater Peoria Mass Transit District DBE Event</a:t>
            </a:r>
            <a:br>
              <a:rPr lang="en-US" sz="2400" b="1" dirty="0">
                <a:solidFill>
                  <a:schemeClr val="bg1"/>
                </a:solidFill>
              </a:rPr>
            </a:br>
            <a:r>
              <a:rPr lang="en-US" sz="2400" b="1" i="1" dirty="0">
                <a:solidFill>
                  <a:schemeClr val="bg1"/>
                </a:solidFill>
              </a:rPr>
              <a:t>May 26, 2022</a:t>
            </a:r>
          </a:p>
        </p:txBody>
      </p:sp>
      <p:pic>
        <p:nvPicPr>
          <p:cNvPr id="20" name="Picture 19">
            <a:extLst>
              <a:ext uri="{FF2B5EF4-FFF2-40B4-BE49-F238E27FC236}">
                <a16:creationId xmlns:a16="http://schemas.microsoft.com/office/drawing/2014/main" id="{A6A371CB-68F3-4462-9B09-966FEB28B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170394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5" name="TextBox 4">
            <a:extLst>
              <a:ext uri="{FF2B5EF4-FFF2-40B4-BE49-F238E27FC236}">
                <a16:creationId xmlns:a16="http://schemas.microsoft.com/office/drawing/2014/main" id="{321D9F02-E0FD-4038-B037-2D35FFF9CBF7}"/>
              </a:ext>
            </a:extLst>
          </p:cNvPr>
          <p:cNvSpPr txBox="1"/>
          <p:nvPr/>
        </p:nvSpPr>
        <p:spPr>
          <a:xfrm>
            <a:off x="457200" y="304800"/>
            <a:ext cx="8229600" cy="584775"/>
          </a:xfrm>
          <a:prstGeom prst="rect">
            <a:avLst/>
          </a:prstGeom>
          <a:noFill/>
        </p:spPr>
        <p:txBody>
          <a:bodyPr wrap="square" rtlCol="0">
            <a:spAutoFit/>
          </a:bodyPr>
          <a:lstStyle/>
          <a:p>
            <a:pPr algn="ctr"/>
            <a:r>
              <a:rPr lang="en-US" sz="3200" b="1" dirty="0"/>
              <a:t>Step 2: Adjust Base Figure</a:t>
            </a:r>
          </a:p>
        </p:txBody>
      </p:sp>
      <p:sp>
        <p:nvSpPr>
          <p:cNvPr id="6" name="TextBox 5">
            <a:extLst>
              <a:ext uri="{FF2B5EF4-FFF2-40B4-BE49-F238E27FC236}">
                <a16:creationId xmlns:a16="http://schemas.microsoft.com/office/drawing/2014/main" id="{7543FC61-B863-45B5-B261-17EFAA5AF4B8}"/>
              </a:ext>
            </a:extLst>
          </p:cNvPr>
          <p:cNvSpPr txBox="1"/>
          <p:nvPr/>
        </p:nvSpPr>
        <p:spPr>
          <a:xfrm>
            <a:off x="457199" y="1894344"/>
            <a:ext cx="8229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Examine all evidence available in our jurisdiction to determine in an adjustment to the base figure is needed.</a:t>
            </a:r>
          </a:p>
          <a:p>
            <a:endParaRPr lang="en-US" sz="2400" b="1" dirty="0"/>
          </a:p>
          <a:p>
            <a:pPr marL="285750" indent="-285750">
              <a:buFont typeface="Arial" panose="020B0604020202020204" pitchFamily="34" charset="0"/>
              <a:buChar char="•"/>
            </a:pPr>
            <a:r>
              <a:rPr lang="en-US" sz="2400" b="1" dirty="0"/>
              <a:t>If the evidence does not suggest an adjustment is necessary, then an adjustment is not required.</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1306391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5" name="TextBox 4">
            <a:extLst>
              <a:ext uri="{FF2B5EF4-FFF2-40B4-BE49-F238E27FC236}">
                <a16:creationId xmlns:a16="http://schemas.microsoft.com/office/drawing/2014/main" id="{321D9F02-E0FD-4038-B037-2D35FFF9CBF7}"/>
              </a:ext>
            </a:extLst>
          </p:cNvPr>
          <p:cNvSpPr txBox="1"/>
          <p:nvPr/>
        </p:nvSpPr>
        <p:spPr>
          <a:xfrm>
            <a:off x="457200" y="304800"/>
            <a:ext cx="8229600" cy="954107"/>
          </a:xfrm>
          <a:prstGeom prst="rect">
            <a:avLst/>
          </a:prstGeom>
          <a:noFill/>
        </p:spPr>
        <p:txBody>
          <a:bodyPr wrap="square" rtlCol="0">
            <a:spAutoFit/>
          </a:bodyPr>
          <a:lstStyle/>
          <a:p>
            <a:pPr algn="ctr"/>
            <a:r>
              <a:rPr lang="en-US" sz="3200" b="1" dirty="0"/>
              <a:t>Step 2: Adjust Base Figure</a:t>
            </a:r>
          </a:p>
          <a:p>
            <a:pPr algn="ctr"/>
            <a:r>
              <a:rPr lang="en-US" sz="2400" b="1" dirty="0"/>
              <a:t>(</a:t>
            </a:r>
            <a:r>
              <a:rPr lang="en-US" sz="2400" b="1" dirty="0" err="1"/>
              <a:t>cont</a:t>
            </a:r>
            <a:r>
              <a:rPr lang="en-US" sz="2400" b="1" dirty="0"/>
              <a:t> . . .)</a:t>
            </a:r>
          </a:p>
        </p:txBody>
      </p:sp>
      <p:sp>
        <p:nvSpPr>
          <p:cNvPr id="6" name="TextBox 5">
            <a:extLst>
              <a:ext uri="{FF2B5EF4-FFF2-40B4-BE49-F238E27FC236}">
                <a16:creationId xmlns:a16="http://schemas.microsoft.com/office/drawing/2014/main" id="{7543FC61-B863-45B5-B261-17EFAA5AF4B8}"/>
              </a:ext>
            </a:extLst>
          </p:cNvPr>
          <p:cNvSpPr txBox="1"/>
          <p:nvPr/>
        </p:nvSpPr>
        <p:spPr>
          <a:xfrm>
            <a:off x="457199" y="1894344"/>
            <a:ext cx="8229600" cy="430887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Past participation</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2400" b="1" dirty="0"/>
              <a:t>Evidence from disparity studies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2400" b="1" dirty="0"/>
              <a:t>Statistical disparities relating to financing, bonding and insurance</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2400" b="1" dirty="0"/>
              <a:t>Data on employment, self-employment education and training, and union apprenticeship programs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2400" b="1" dirty="0"/>
              <a:t>Other data at your discretion</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042922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584775"/>
          </a:xfrm>
          <a:prstGeom prst="rect">
            <a:avLst/>
          </a:prstGeom>
          <a:noFill/>
        </p:spPr>
        <p:txBody>
          <a:bodyPr wrap="square" rtlCol="0">
            <a:spAutoFit/>
          </a:bodyPr>
          <a:lstStyle/>
          <a:p>
            <a:pPr algn="ctr"/>
            <a:r>
              <a:rPr lang="en-US" sz="3200" b="1" dirty="0"/>
              <a:t>TIP Information</a:t>
            </a:r>
          </a:p>
        </p:txBody>
      </p:sp>
      <p:sp>
        <p:nvSpPr>
          <p:cNvPr id="6" name="TextBox 5"/>
          <p:cNvSpPr txBox="1"/>
          <p:nvPr/>
        </p:nvSpPr>
        <p:spPr>
          <a:xfrm>
            <a:off x="457199" y="1143000"/>
            <a:ext cx="8229600" cy="4462760"/>
          </a:xfrm>
          <a:prstGeom prst="rect">
            <a:avLst/>
          </a:prstGeom>
          <a:noFill/>
        </p:spPr>
        <p:txBody>
          <a:bodyPr wrap="square" rtlCol="0">
            <a:spAutoFit/>
          </a:bodyPr>
          <a:lstStyle/>
          <a:p>
            <a:pPr marL="285750" indent="-285750">
              <a:buFont typeface="Arial" panose="020B0604020202020204" pitchFamily="34" charset="0"/>
              <a:buChar char="•"/>
            </a:pPr>
            <a:r>
              <a:rPr lang="en-US" sz="2000" b="1" dirty="0"/>
              <a:t>GPMTD is required, under 49 U.S.C. 5303(j) , to develop a Transportation Improvement Program (TIP) – a list of upcoming transportation projects – covering a period of at least four years.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TIP must be developed in cooperation with the state and public transit providers.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TIP should include capital and non-capital surface transportation projects, bicycle and pedestrian facilities and other transportation enhancements, Federal Lands Highway projects, and safety projects included in the State’s Strategic Highway Safety Plan.</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658383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B9B01-876A-4B89-A1AE-C2A184928069}"/>
              </a:ext>
            </a:extLst>
          </p:cNvPr>
          <p:cNvSpPr txBox="1"/>
          <p:nvPr/>
        </p:nvSpPr>
        <p:spPr>
          <a:xfrm>
            <a:off x="457200" y="304800"/>
            <a:ext cx="8229600" cy="584775"/>
          </a:xfrm>
          <a:prstGeom prst="rect">
            <a:avLst/>
          </a:prstGeom>
          <a:noFill/>
        </p:spPr>
        <p:txBody>
          <a:bodyPr wrap="square" rtlCol="0">
            <a:spAutoFit/>
          </a:bodyPr>
          <a:lstStyle/>
          <a:p>
            <a:pPr algn="ctr"/>
            <a:r>
              <a:rPr lang="en-US" sz="3200" b="1" dirty="0"/>
              <a:t>Upcoming Projects</a:t>
            </a:r>
          </a:p>
        </p:txBody>
      </p:sp>
      <p:sp>
        <p:nvSpPr>
          <p:cNvPr id="3" name="TextBox 2">
            <a:extLst>
              <a:ext uri="{FF2B5EF4-FFF2-40B4-BE49-F238E27FC236}">
                <a16:creationId xmlns:a16="http://schemas.microsoft.com/office/drawing/2014/main" id="{88AAF6E4-1445-4382-80FC-6466546CF489}"/>
              </a:ext>
            </a:extLst>
          </p:cNvPr>
          <p:cNvSpPr txBox="1"/>
          <p:nvPr/>
        </p:nvSpPr>
        <p:spPr>
          <a:xfrm>
            <a:off x="457199" y="1143000"/>
            <a:ext cx="8229600" cy="569386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GPMTD is required, under 49 U.S.C. 5303(j) , to develop a Transportation Improvement Program (TIP) – a list of upcoming transportation projects – covering a period of at least four years.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TIP must be developed in cooperation with the state and public transit providers.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TIP should include capital and non-capital surface transportation projects, bicycle and pedestrian facilities and other transportation enhancements, Federal Lands Highway projects, and safety projects included in the State’s Strategic Highway Safety Plan.</a:t>
            </a:r>
          </a:p>
          <a:p>
            <a:pPr marL="285750" indent="-285750">
              <a:buFont typeface="Arial" panose="020B0604020202020204" pitchFamily="34" charset="0"/>
              <a:buChar char="•"/>
            </a:pPr>
            <a:endParaRPr lang="en-US" sz="2000" b="1" dirty="0"/>
          </a:p>
          <a:p>
            <a:pPr algn="ctr"/>
            <a:r>
              <a:rPr lang="en-US" sz="2000" b="1" dirty="0">
                <a:hlinkClick r:id="rId2"/>
              </a:rPr>
              <a:t>https://tricountyrpc.org/documents/transportation-improvement-program/</a:t>
            </a:r>
            <a:endParaRPr lang="en-US" sz="2000" b="1" dirty="0"/>
          </a:p>
          <a:p>
            <a:endParaRPr lang="en-US" sz="2000" b="1" dirty="0"/>
          </a:p>
          <a:p>
            <a:pPr marL="285750" indent="-285750">
              <a:buFont typeface="Arial" panose="020B0604020202020204" pitchFamily="34" charset="0"/>
              <a:buChar char="•"/>
            </a:pPr>
            <a:endParaRPr lang="en-US" sz="2400" b="1" dirty="0"/>
          </a:p>
        </p:txBody>
      </p:sp>
      <p:pic>
        <p:nvPicPr>
          <p:cNvPr id="4" name="Picture 3">
            <a:extLst>
              <a:ext uri="{FF2B5EF4-FFF2-40B4-BE49-F238E27FC236}">
                <a16:creationId xmlns:a16="http://schemas.microsoft.com/office/drawing/2014/main" id="{9156E569-9CD2-C085-3670-CC14F71BE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1156420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1077218"/>
          </a:xfrm>
          <a:prstGeom prst="rect">
            <a:avLst/>
          </a:prstGeom>
          <a:noFill/>
        </p:spPr>
        <p:txBody>
          <a:bodyPr wrap="square" rtlCol="0">
            <a:spAutoFit/>
          </a:bodyPr>
          <a:lstStyle/>
          <a:p>
            <a:pPr algn="ctr"/>
            <a:r>
              <a:rPr lang="en-US" sz="3200" b="1" dirty="0"/>
              <a:t>Admin Building Roof Replacement</a:t>
            </a:r>
          </a:p>
          <a:p>
            <a:pPr algn="ctr"/>
            <a:r>
              <a:rPr lang="en-US" sz="3200" b="1" dirty="0"/>
              <a:t>FY 2023</a:t>
            </a:r>
          </a:p>
        </p:txBody>
      </p:sp>
      <p:sp>
        <p:nvSpPr>
          <p:cNvPr id="6" name="TextBox 5"/>
          <p:cNvSpPr txBox="1"/>
          <p:nvPr/>
        </p:nvSpPr>
        <p:spPr>
          <a:xfrm>
            <a:off x="476075" y="5105400"/>
            <a:ext cx="82296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Estimated Total Cost - $300,000</a:t>
            </a:r>
          </a:p>
        </p:txBody>
      </p:sp>
      <p:pic>
        <p:nvPicPr>
          <p:cNvPr id="11" name="Picture 10" descr="A picture containing outdoor, sky, grass, building&#10;&#10;Description automatically generated">
            <a:extLst>
              <a:ext uri="{FF2B5EF4-FFF2-40B4-BE49-F238E27FC236}">
                <a16:creationId xmlns:a16="http://schemas.microsoft.com/office/drawing/2014/main" id="{0C076222-7BD9-453A-B89C-0476F3EB4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 y="1500634"/>
            <a:ext cx="4648200" cy="3486150"/>
          </a:xfrm>
          <a:prstGeom prst="rect">
            <a:avLst/>
          </a:prstGeom>
          <a:effectLst>
            <a:outerShdw blurRad="50800" dist="38100" dir="13500000" algn="br" rotWithShape="0">
              <a:prstClr val="black">
                <a:alpha val="40000"/>
              </a:prstClr>
            </a:outerShdw>
            <a:softEdge rad="0"/>
          </a:effectLst>
        </p:spPr>
      </p:pic>
    </p:spTree>
    <p:extLst>
      <p:ext uri="{BB962C8B-B14F-4D97-AF65-F5344CB8AC3E}">
        <p14:creationId xmlns:p14="http://schemas.microsoft.com/office/powerpoint/2010/main" val="3591873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1077218"/>
          </a:xfrm>
          <a:prstGeom prst="rect">
            <a:avLst/>
          </a:prstGeom>
          <a:noFill/>
        </p:spPr>
        <p:txBody>
          <a:bodyPr wrap="square" rtlCol="0">
            <a:spAutoFit/>
          </a:bodyPr>
          <a:lstStyle/>
          <a:p>
            <a:pPr algn="ctr"/>
            <a:r>
              <a:rPr lang="en-US" sz="3200" b="1" dirty="0"/>
              <a:t>Transit Center Outdoor Rehabilitation</a:t>
            </a:r>
          </a:p>
          <a:p>
            <a:pPr algn="ctr"/>
            <a:r>
              <a:rPr lang="en-US" sz="3200" b="1" dirty="0"/>
              <a:t>FY 2023</a:t>
            </a:r>
          </a:p>
        </p:txBody>
      </p:sp>
      <p:sp>
        <p:nvSpPr>
          <p:cNvPr id="6" name="TextBox 5"/>
          <p:cNvSpPr txBox="1"/>
          <p:nvPr/>
        </p:nvSpPr>
        <p:spPr>
          <a:xfrm>
            <a:off x="457200" y="4716840"/>
            <a:ext cx="82296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New benches, overhead signs, new curbing, concrete painting and cleaning, wayfinding, kiosks &amp; bike racks</a:t>
            </a:r>
          </a:p>
          <a:p>
            <a:pPr marL="285750" indent="-285750">
              <a:buFont typeface="Arial" panose="020B0604020202020204" pitchFamily="34" charset="0"/>
              <a:buChar char="•"/>
            </a:pPr>
            <a:r>
              <a:rPr lang="en-US" sz="2400" b="1" dirty="0"/>
              <a:t>Estimated Total Cost – $3 million</a:t>
            </a:r>
          </a:p>
        </p:txBody>
      </p:sp>
      <p:pic>
        <p:nvPicPr>
          <p:cNvPr id="7" name="Picture 6" descr="A picture containing building, outdoor, road&#10;&#10;Description automatically generated">
            <a:extLst>
              <a:ext uri="{FF2B5EF4-FFF2-40B4-BE49-F238E27FC236}">
                <a16:creationId xmlns:a16="http://schemas.microsoft.com/office/drawing/2014/main" id="{1DC3E0E9-E982-42D8-B884-99A13EBAA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850" y="1412051"/>
            <a:ext cx="5448300" cy="327475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095880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1077218"/>
          </a:xfrm>
          <a:prstGeom prst="rect">
            <a:avLst/>
          </a:prstGeom>
          <a:noFill/>
        </p:spPr>
        <p:txBody>
          <a:bodyPr wrap="square" rtlCol="0">
            <a:spAutoFit/>
          </a:bodyPr>
          <a:lstStyle/>
          <a:p>
            <a:pPr algn="ctr"/>
            <a:r>
              <a:rPr lang="en-US" sz="3200" b="1" dirty="0"/>
              <a:t>Office Furniture/Equipment</a:t>
            </a:r>
          </a:p>
          <a:p>
            <a:pPr algn="ctr"/>
            <a:r>
              <a:rPr lang="en-US" sz="3200" b="1" dirty="0"/>
              <a:t>FY 2023</a:t>
            </a:r>
          </a:p>
        </p:txBody>
      </p:sp>
      <p:sp>
        <p:nvSpPr>
          <p:cNvPr id="6" name="TextBox 5"/>
          <p:cNvSpPr txBox="1"/>
          <p:nvPr/>
        </p:nvSpPr>
        <p:spPr>
          <a:xfrm>
            <a:off x="457200" y="5481935"/>
            <a:ext cx="82296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Estimated Total Cost - $600,000-$800,000</a:t>
            </a:r>
          </a:p>
        </p:txBody>
      </p:sp>
      <p:pic>
        <p:nvPicPr>
          <p:cNvPr id="5" name="Picture 4" descr="A picture containing window, indoor, wall, furniture&#10;&#10;Description automatically generated">
            <a:extLst>
              <a:ext uri="{FF2B5EF4-FFF2-40B4-BE49-F238E27FC236}">
                <a16:creationId xmlns:a16="http://schemas.microsoft.com/office/drawing/2014/main" id="{7E0BBC50-C053-4727-8333-888CA1F1A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011" y="1524000"/>
            <a:ext cx="5541977" cy="369465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98584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954107"/>
          </a:xfrm>
          <a:prstGeom prst="rect">
            <a:avLst/>
          </a:prstGeom>
          <a:noFill/>
        </p:spPr>
        <p:txBody>
          <a:bodyPr wrap="square" rtlCol="0">
            <a:spAutoFit/>
          </a:bodyPr>
          <a:lstStyle/>
          <a:p>
            <a:pPr algn="ctr"/>
            <a:r>
              <a:rPr lang="en-US" sz="2800" b="1" dirty="0"/>
              <a:t>Demolition for Construction Project</a:t>
            </a:r>
          </a:p>
          <a:p>
            <a:pPr algn="ctr"/>
            <a:r>
              <a:rPr lang="en-US" sz="2800" b="1" dirty="0"/>
              <a:t>FY 2023</a:t>
            </a:r>
          </a:p>
        </p:txBody>
      </p:sp>
      <p:sp>
        <p:nvSpPr>
          <p:cNvPr id="6" name="TextBox 5"/>
          <p:cNvSpPr txBox="1"/>
          <p:nvPr/>
        </p:nvSpPr>
        <p:spPr>
          <a:xfrm>
            <a:off x="457200" y="5481935"/>
            <a:ext cx="83820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Estimated Total Cost - $500,000</a:t>
            </a:r>
          </a:p>
        </p:txBody>
      </p:sp>
      <p:pic>
        <p:nvPicPr>
          <p:cNvPr id="5" name="Picture 4">
            <a:extLst>
              <a:ext uri="{FF2B5EF4-FFF2-40B4-BE49-F238E27FC236}">
                <a16:creationId xmlns:a16="http://schemas.microsoft.com/office/drawing/2014/main" id="{CE54F709-6C70-4BC9-9DE5-30F62C5E9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317" y="1302098"/>
            <a:ext cx="5501366" cy="4136645"/>
          </a:xfrm>
          <a:prstGeom prst="rect">
            <a:avLst/>
          </a:prstGeom>
          <a:effectLst>
            <a:outerShdw blurRad="50800" dist="38100" dir="13500000" algn="br" rotWithShape="0">
              <a:prstClr val="black">
                <a:alpha val="40000"/>
              </a:prstClr>
            </a:outerShdw>
            <a:softEdge rad="0"/>
          </a:effectLst>
        </p:spPr>
      </p:pic>
    </p:spTree>
    <p:extLst>
      <p:ext uri="{BB962C8B-B14F-4D97-AF65-F5344CB8AC3E}">
        <p14:creationId xmlns:p14="http://schemas.microsoft.com/office/powerpoint/2010/main" val="2934799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954107"/>
          </a:xfrm>
          <a:prstGeom prst="rect">
            <a:avLst/>
          </a:prstGeom>
          <a:noFill/>
        </p:spPr>
        <p:txBody>
          <a:bodyPr wrap="square" rtlCol="0">
            <a:spAutoFit/>
          </a:bodyPr>
          <a:lstStyle/>
          <a:p>
            <a:pPr algn="ctr"/>
            <a:r>
              <a:rPr lang="en-US" sz="2800" b="1" dirty="0"/>
              <a:t>Paratransit Camera System</a:t>
            </a:r>
          </a:p>
          <a:p>
            <a:pPr algn="ctr"/>
            <a:r>
              <a:rPr lang="en-US" sz="2800" b="1" dirty="0"/>
              <a:t>FY 2023</a:t>
            </a:r>
          </a:p>
        </p:txBody>
      </p:sp>
      <p:sp>
        <p:nvSpPr>
          <p:cNvPr id="6" name="TextBox 5"/>
          <p:cNvSpPr txBox="1"/>
          <p:nvPr/>
        </p:nvSpPr>
        <p:spPr>
          <a:xfrm>
            <a:off x="457200" y="5481935"/>
            <a:ext cx="83820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Estimated Total Cost - $450,000</a:t>
            </a:r>
          </a:p>
        </p:txBody>
      </p:sp>
      <p:pic>
        <p:nvPicPr>
          <p:cNvPr id="7" name="Picture 6" descr="A picture containing sky, outdoor, transport, parked&#10;&#10;Description automatically generated">
            <a:extLst>
              <a:ext uri="{FF2B5EF4-FFF2-40B4-BE49-F238E27FC236}">
                <a16:creationId xmlns:a16="http://schemas.microsoft.com/office/drawing/2014/main" id="{5C293AB2-C3C7-469B-BA57-372EBE430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73588"/>
            <a:ext cx="5943600" cy="3927729"/>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89762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954107"/>
          </a:xfrm>
          <a:prstGeom prst="rect">
            <a:avLst/>
          </a:prstGeom>
          <a:noFill/>
        </p:spPr>
        <p:txBody>
          <a:bodyPr wrap="square" rtlCol="0">
            <a:spAutoFit/>
          </a:bodyPr>
          <a:lstStyle/>
          <a:p>
            <a:pPr algn="ctr"/>
            <a:r>
              <a:rPr lang="en-US" sz="2800" b="1" dirty="0"/>
              <a:t>Maintenance &amp; Admin Facility Construction</a:t>
            </a:r>
          </a:p>
          <a:p>
            <a:pPr algn="ctr"/>
            <a:r>
              <a:rPr lang="en-US" sz="2800" b="1" dirty="0"/>
              <a:t>FY 2023</a:t>
            </a:r>
          </a:p>
        </p:txBody>
      </p:sp>
      <p:pic>
        <p:nvPicPr>
          <p:cNvPr id="5" name="Picture 4" descr="A picture containing text, sky, road&#10;&#10;Description automatically generated">
            <a:extLst>
              <a:ext uri="{FF2B5EF4-FFF2-40B4-BE49-F238E27FC236}">
                <a16:creationId xmlns:a16="http://schemas.microsoft.com/office/drawing/2014/main" id="{5312E393-9EBE-4E90-B1C1-BC0695B6A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58907"/>
            <a:ext cx="7162800" cy="3691174"/>
          </a:xfrm>
          <a:prstGeom prst="rect">
            <a:avLst/>
          </a:prstGeom>
          <a:effectLst>
            <a:outerShdw blurRad="50800" dist="38100" dir="13500000" algn="br" rotWithShape="0">
              <a:prstClr val="black">
                <a:alpha val="40000"/>
              </a:prstClr>
            </a:outerShdw>
          </a:effectLst>
        </p:spPr>
      </p:pic>
      <p:sp>
        <p:nvSpPr>
          <p:cNvPr id="6" name="TextBox 5">
            <a:extLst>
              <a:ext uri="{FF2B5EF4-FFF2-40B4-BE49-F238E27FC236}">
                <a16:creationId xmlns:a16="http://schemas.microsoft.com/office/drawing/2014/main" id="{6B4F119F-70D3-106E-0076-5E2144809900}"/>
              </a:ext>
            </a:extLst>
          </p:cNvPr>
          <p:cNvSpPr txBox="1"/>
          <p:nvPr/>
        </p:nvSpPr>
        <p:spPr>
          <a:xfrm>
            <a:off x="457200" y="5029200"/>
            <a:ext cx="8382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Solar array systems for the new building with an alternate for solar car port with electric vehicle chargers</a:t>
            </a:r>
          </a:p>
          <a:p>
            <a:pPr marL="285750" indent="-285750">
              <a:buFont typeface="Arial" panose="020B0604020202020204" pitchFamily="34" charset="0"/>
              <a:buChar char="•"/>
            </a:pPr>
            <a:r>
              <a:rPr lang="en-US" sz="2000" b="1" dirty="0"/>
              <a:t>Selective demo for 1992 building</a:t>
            </a:r>
          </a:p>
          <a:p>
            <a:pPr marL="285750" indent="-285750">
              <a:buFont typeface="Arial" panose="020B0604020202020204" pitchFamily="34" charset="0"/>
              <a:buChar char="•"/>
            </a:pPr>
            <a:r>
              <a:rPr lang="en-US" sz="2000" b="1" dirty="0"/>
              <a:t>Flooring for new building</a:t>
            </a:r>
          </a:p>
        </p:txBody>
      </p:sp>
    </p:spTree>
    <p:extLst>
      <p:ext uri="{BB962C8B-B14F-4D97-AF65-F5344CB8AC3E}">
        <p14:creationId xmlns:p14="http://schemas.microsoft.com/office/powerpoint/2010/main" val="3628500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584775"/>
          </a:xfrm>
          <a:prstGeom prst="rect">
            <a:avLst/>
          </a:prstGeom>
          <a:noFill/>
        </p:spPr>
        <p:txBody>
          <a:bodyPr wrap="square" rtlCol="0">
            <a:spAutoFit/>
          </a:bodyPr>
          <a:lstStyle/>
          <a:p>
            <a:pPr algn="ctr"/>
            <a:r>
              <a:rPr lang="en-US" sz="3200" b="1" dirty="0"/>
              <a:t>Who is Eligible?</a:t>
            </a:r>
          </a:p>
        </p:txBody>
      </p:sp>
      <p:sp>
        <p:nvSpPr>
          <p:cNvPr id="6" name="TextBox 5"/>
          <p:cNvSpPr txBox="1"/>
          <p:nvPr/>
        </p:nvSpPr>
        <p:spPr>
          <a:xfrm>
            <a:off x="457199" y="1143000"/>
            <a:ext cx="8229600" cy="4324261"/>
          </a:xfrm>
          <a:prstGeom prst="rect">
            <a:avLst/>
          </a:prstGeom>
          <a:noFill/>
        </p:spPr>
        <p:txBody>
          <a:bodyPr wrap="square" rtlCol="0">
            <a:spAutoFit/>
          </a:bodyPr>
          <a:lstStyle/>
          <a:p>
            <a:pPr marL="285750" indent="-285750">
              <a:buFont typeface="Arial" panose="020B0604020202020204" pitchFamily="34" charset="0"/>
              <a:buChar char="•"/>
            </a:pPr>
            <a:r>
              <a:rPr lang="en-US" sz="2500" b="1" dirty="0"/>
              <a:t>Applicant firms must be found eligible to be certified as a DBE under the federal regulations contained in 49 CFR Part 26. </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Eligibility standards include that the firm must be at least 51% owned and controlled by one or more socially and economically disadvantaged individuals. </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The firm must be controlled and managed on a daily basis by the disadvantaged owner(s).</a:t>
            </a:r>
          </a:p>
        </p:txBody>
      </p:sp>
    </p:spTree>
    <p:extLst>
      <p:ext uri="{BB962C8B-B14F-4D97-AF65-F5344CB8AC3E}">
        <p14:creationId xmlns:p14="http://schemas.microsoft.com/office/powerpoint/2010/main" val="1349078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1077218"/>
          </a:xfrm>
          <a:prstGeom prst="rect">
            <a:avLst/>
          </a:prstGeom>
          <a:noFill/>
        </p:spPr>
        <p:txBody>
          <a:bodyPr wrap="square" rtlCol="0">
            <a:spAutoFit/>
          </a:bodyPr>
          <a:lstStyle/>
          <a:p>
            <a:pPr algn="ctr"/>
            <a:r>
              <a:rPr lang="en-US" sz="3200" b="1" dirty="0"/>
              <a:t>Upcoming Service Agreements</a:t>
            </a:r>
          </a:p>
          <a:p>
            <a:pPr algn="ctr"/>
            <a:r>
              <a:rPr lang="en-US" sz="3200" b="1" dirty="0"/>
              <a:t>FY 2023</a:t>
            </a:r>
          </a:p>
        </p:txBody>
      </p:sp>
      <p:sp>
        <p:nvSpPr>
          <p:cNvPr id="6" name="TextBox 5"/>
          <p:cNvSpPr txBox="1"/>
          <p:nvPr/>
        </p:nvSpPr>
        <p:spPr>
          <a:xfrm>
            <a:off x="457200" y="2057400"/>
            <a:ext cx="82296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a:t>Licensed Electrician Services</a:t>
            </a:r>
          </a:p>
          <a:p>
            <a:pPr marL="285750" indent="-285750">
              <a:buFont typeface="Arial" panose="020B0604020202020204" pitchFamily="34" charset="0"/>
              <a:buChar char="•"/>
            </a:pPr>
            <a:r>
              <a:rPr lang="en-US" sz="2800" b="1" dirty="0"/>
              <a:t>Licensed HVAC Technician Services</a:t>
            </a:r>
          </a:p>
          <a:p>
            <a:pPr marL="285750" indent="-285750">
              <a:buFont typeface="Arial" panose="020B0604020202020204" pitchFamily="34" charset="0"/>
              <a:buChar char="•"/>
            </a:pPr>
            <a:r>
              <a:rPr lang="en-US" sz="2800" b="1" dirty="0"/>
              <a:t>Licensed Plumbing Services</a:t>
            </a:r>
          </a:p>
        </p:txBody>
      </p:sp>
    </p:spTree>
    <p:extLst>
      <p:ext uri="{BB962C8B-B14F-4D97-AF65-F5344CB8AC3E}">
        <p14:creationId xmlns:p14="http://schemas.microsoft.com/office/powerpoint/2010/main" val="1681421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584775"/>
          </a:xfrm>
          <a:prstGeom prst="rect">
            <a:avLst/>
          </a:prstGeom>
          <a:noFill/>
        </p:spPr>
        <p:txBody>
          <a:bodyPr wrap="square" rtlCol="0">
            <a:spAutoFit/>
          </a:bodyPr>
          <a:lstStyle/>
          <a:p>
            <a:pPr algn="ctr"/>
            <a:r>
              <a:rPr lang="en-US" sz="3200" b="1" dirty="0"/>
              <a:t>Potential Future Projects</a:t>
            </a:r>
          </a:p>
        </p:txBody>
      </p:sp>
      <p:sp>
        <p:nvSpPr>
          <p:cNvPr id="6" name="TextBox 5"/>
          <p:cNvSpPr txBox="1"/>
          <p:nvPr/>
        </p:nvSpPr>
        <p:spPr>
          <a:xfrm>
            <a:off x="457200" y="1905000"/>
            <a:ext cx="8229600" cy="1815882"/>
          </a:xfrm>
          <a:prstGeom prst="rect">
            <a:avLst/>
          </a:prstGeom>
          <a:noFill/>
        </p:spPr>
        <p:txBody>
          <a:bodyPr wrap="square" rtlCol="0">
            <a:spAutoFit/>
          </a:bodyPr>
          <a:lstStyle/>
          <a:p>
            <a:pPr marL="285750" indent="-285750">
              <a:buFont typeface="Arial" panose="020B0604020202020204" pitchFamily="34" charset="0"/>
              <a:buChar char="•"/>
            </a:pPr>
            <a:r>
              <a:rPr lang="en-US" sz="2800" b="1" dirty="0"/>
              <a:t>Transit Center Daycare Center Remodel</a:t>
            </a:r>
          </a:p>
          <a:p>
            <a:pPr marL="285750" indent="-285750">
              <a:buFont typeface="Arial" panose="020B0604020202020204" pitchFamily="34" charset="0"/>
              <a:buChar char="•"/>
            </a:pPr>
            <a:r>
              <a:rPr lang="en-US" sz="2800" b="1" dirty="0"/>
              <a:t>Farebox Replacement/Smartphone App</a:t>
            </a:r>
          </a:p>
          <a:p>
            <a:pPr marL="285750" indent="-285750">
              <a:buFont typeface="Arial" panose="020B0604020202020204" pitchFamily="34" charset="0"/>
              <a:buChar char="•"/>
            </a:pPr>
            <a:r>
              <a:rPr lang="en-US" sz="2800" b="1" dirty="0"/>
              <a:t>Scooter/Bike Share Program</a:t>
            </a:r>
          </a:p>
          <a:p>
            <a:pPr marL="285750" indent="-285750">
              <a:buFont typeface="Arial" panose="020B0604020202020204" pitchFamily="34" charset="0"/>
              <a:buChar char="•"/>
            </a:pPr>
            <a:r>
              <a:rPr lang="en-US" sz="2800" b="1" dirty="0" err="1"/>
              <a:t>Microtransit</a:t>
            </a:r>
            <a:r>
              <a:rPr lang="en-US" sz="2800" b="1" dirty="0"/>
              <a:t> Service</a:t>
            </a:r>
          </a:p>
        </p:txBody>
      </p:sp>
    </p:spTree>
    <p:extLst>
      <p:ext uri="{BB962C8B-B14F-4D97-AF65-F5344CB8AC3E}">
        <p14:creationId xmlns:p14="http://schemas.microsoft.com/office/powerpoint/2010/main" val="3356290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584775"/>
          </a:xfrm>
          <a:prstGeom prst="rect">
            <a:avLst/>
          </a:prstGeom>
          <a:noFill/>
        </p:spPr>
        <p:txBody>
          <a:bodyPr wrap="square" rtlCol="0">
            <a:spAutoFit/>
          </a:bodyPr>
          <a:lstStyle/>
          <a:p>
            <a:pPr algn="ctr"/>
            <a:r>
              <a:rPr lang="en-US" sz="3200" b="1" dirty="0"/>
              <a:t>DBE Outreach Program</a:t>
            </a:r>
          </a:p>
        </p:txBody>
      </p:sp>
      <p:sp>
        <p:nvSpPr>
          <p:cNvPr id="6" name="TextBox 5"/>
          <p:cNvSpPr txBox="1"/>
          <p:nvPr/>
        </p:nvSpPr>
        <p:spPr>
          <a:xfrm>
            <a:off x="457199" y="1143000"/>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GPMTD will host a public outreach event on the last Thursday of every May. The invitation for this event will be sent directly to the 161 individuals listed as IDOT UCP in the appropriate NAICS codes. The event will be publicized in the legal section of the </a:t>
            </a:r>
            <a:r>
              <a:rPr lang="en-US" sz="2400" b="1" i="1" dirty="0"/>
              <a:t>Peoria Journal Star</a:t>
            </a:r>
            <a:r>
              <a:rPr lang="en-US" sz="2400" b="1" dirty="0"/>
              <a:t>, on GPMTD’s website, and GPMTD’s social media channels.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GPMTD will maintain all records of the event, including who was invited, attendees, and comments.</a:t>
            </a:r>
          </a:p>
        </p:txBody>
      </p:sp>
    </p:spTree>
    <p:extLst>
      <p:ext uri="{BB962C8B-B14F-4D97-AF65-F5344CB8AC3E}">
        <p14:creationId xmlns:p14="http://schemas.microsoft.com/office/powerpoint/2010/main" val="2403184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9D252-F564-4B9F-A24B-C83B632A94DF}"/>
              </a:ext>
            </a:extLst>
          </p:cNvPr>
          <p:cNvSpPr txBox="1"/>
          <p:nvPr/>
        </p:nvSpPr>
        <p:spPr>
          <a:xfrm>
            <a:off x="457200" y="304800"/>
            <a:ext cx="8229600" cy="584775"/>
          </a:xfrm>
          <a:prstGeom prst="rect">
            <a:avLst/>
          </a:prstGeom>
          <a:noFill/>
        </p:spPr>
        <p:txBody>
          <a:bodyPr wrap="square" rtlCol="0">
            <a:spAutoFit/>
          </a:bodyPr>
          <a:lstStyle/>
          <a:p>
            <a:pPr algn="ctr"/>
            <a:r>
              <a:rPr lang="en-US" sz="3200" b="1" dirty="0"/>
              <a:t>Soliciting Bids</a:t>
            </a:r>
          </a:p>
        </p:txBody>
      </p:sp>
      <p:sp>
        <p:nvSpPr>
          <p:cNvPr id="3" name="TextBox 2">
            <a:extLst>
              <a:ext uri="{FF2B5EF4-FFF2-40B4-BE49-F238E27FC236}">
                <a16:creationId xmlns:a16="http://schemas.microsoft.com/office/drawing/2014/main" id="{2A2EE636-E018-46E0-82EE-DEF7381B2F47}"/>
              </a:ext>
            </a:extLst>
          </p:cNvPr>
          <p:cNvSpPr txBox="1"/>
          <p:nvPr/>
        </p:nvSpPr>
        <p:spPr>
          <a:xfrm>
            <a:off x="228600" y="838200"/>
            <a:ext cx="8763000" cy="4955203"/>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Current projects are listed on GPMTD webpage</a:t>
            </a:r>
          </a:p>
          <a:p>
            <a:pPr algn="ctr"/>
            <a:r>
              <a:rPr lang="en-US" sz="2000" b="1" dirty="0">
                <a:hlinkClick r:id="rId2"/>
              </a:rPr>
              <a:t>https://www.ridecitylink.org/resources/procurement/</a:t>
            </a:r>
            <a:endParaRPr lang="en-US" sz="2000" b="1" dirty="0"/>
          </a:p>
          <a:p>
            <a:endParaRPr lang="en-US" sz="2400" b="1" dirty="0"/>
          </a:p>
          <a:p>
            <a:pPr marL="342900" indent="-342900">
              <a:buFont typeface="Arial" panose="020B0604020202020204" pitchFamily="34" charset="0"/>
              <a:buChar char="•"/>
            </a:pPr>
            <a:r>
              <a:rPr lang="en-US" sz="2400" b="1" dirty="0"/>
              <a:t>Local projects are posted in </a:t>
            </a:r>
            <a:r>
              <a:rPr lang="en-US" sz="2400" b="1" dirty="0" err="1"/>
              <a:t>PJStar</a:t>
            </a: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Transit Specific non-construction projects are posted on various sights such as:</a:t>
            </a:r>
          </a:p>
          <a:p>
            <a:pPr algn="ctr"/>
            <a:r>
              <a:rPr lang="en-US" sz="2000" b="1" dirty="0">
                <a:hlinkClick r:id="rId3"/>
              </a:rPr>
              <a:t>https://www.transittalent.com/</a:t>
            </a:r>
            <a:endParaRPr lang="en-US" sz="2000" b="1" dirty="0"/>
          </a:p>
          <a:p>
            <a:endParaRPr lang="en-US" sz="2400" b="1" dirty="0"/>
          </a:p>
          <a:p>
            <a:pPr marL="342900" indent="-342900">
              <a:buFont typeface="Arial" panose="020B0604020202020204" pitchFamily="34" charset="0"/>
              <a:buChar char="•"/>
            </a:pPr>
            <a:r>
              <a:rPr lang="en-US" sz="2400" b="1" dirty="0"/>
              <a:t>All prime contractors are encouraged to subcontract with DBEs and other Small Businesses.</a:t>
            </a:r>
          </a:p>
          <a:p>
            <a:pPr marL="800100" lvl="1" indent="-342900">
              <a:buFont typeface="Arial" panose="020B0604020202020204" pitchFamily="34" charset="0"/>
              <a:buChar char="•"/>
            </a:pPr>
            <a:r>
              <a:rPr lang="en-US" sz="2000" b="1" dirty="0"/>
              <a:t>GPMTD requires all awarded contractors to submit a DBE Unavailable Certification to ensure they are making a good faith effort in obtaining DBE subcontracts.</a:t>
            </a:r>
          </a:p>
        </p:txBody>
      </p:sp>
      <p:pic>
        <p:nvPicPr>
          <p:cNvPr id="4" name="Picture 3">
            <a:extLst>
              <a:ext uri="{FF2B5EF4-FFF2-40B4-BE49-F238E27FC236}">
                <a16:creationId xmlns:a16="http://schemas.microsoft.com/office/drawing/2014/main" id="{D3F9D340-79CE-DBD7-4A4F-DBF4168A34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3716297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45302-4D0D-405A-97AE-8AFBF5CD84BB}"/>
              </a:ext>
            </a:extLst>
          </p:cNvPr>
          <p:cNvSpPr txBox="1"/>
          <p:nvPr/>
        </p:nvSpPr>
        <p:spPr>
          <a:xfrm>
            <a:off x="457200" y="304800"/>
            <a:ext cx="8229600" cy="584775"/>
          </a:xfrm>
          <a:prstGeom prst="rect">
            <a:avLst/>
          </a:prstGeom>
          <a:noFill/>
        </p:spPr>
        <p:txBody>
          <a:bodyPr wrap="square" rtlCol="0">
            <a:spAutoFit/>
          </a:bodyPr>
          <a:lstStyle/>
          <a:p>
            <a:pPr algn="ctr"/>
            <a:r>
              <a:rPr lang="en-US" sz="3200" b="1" dirty="0"/>
              <a:t>What is new . . . </a:t>
            </a:r>
          </a:p>
        </p:txBody>
      </p:sp>
      <p:sp>
        <p:nvSpPr>
          <p:cNvPr id="3" name="TextBox 2">
            <a:extLst>
              <a:ext uri="{FF2B5EF4-FFF2-40B4-BE49-F238E27FC236}">
                <a16:creationId xmlns:a16="http://schemas.microsoft.com/office/drawing/2014/main" id="{E8CAEDC5-E0D0-4BD6-8A43-FEFB2A44DC3D}"/>
              </a:ext>
            </a:extLst>
          </p:cNvPr>
          <p:cNvSpPr txBox="1"/>
          <p:nvPr/>
        </p:nvSpPr>
        <p:spPr>
          <a:xfrm>
            <a:off x="228600" y="838200"/>
            <a:ext cx="8763000" cy="55707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To encourage more DBE participation GPMTD is expanding its DBE Vendor list.</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All projects with potential DBE opportunities will be reviewed by project type. </a:t>
            </a:r>
          </a:p>
          <a:p>
            <a:pPr marL="742950" lvl="1" indent="-285750">
              <a:buFont typeface="Arial" panose="020B0604020202020204" pitchFamily="34" charset="0"/>
              <a:buChar char="•"/>
            </a:pPr>
            <a:r>
              <a:rPr lang="en-US" sz="2000" b="1" dirty="0"/>
              <a:t>Interested DBE’s will be notified of the opportunity </a:t>
            </a:r>
          </a:p>
          <a:p>
            <a:pPr marL="742950" lvl="1" indent="-285750">
              <a:buFont typeface="Arial" panose="020B0604020202020204" pitchFamily="34" charset="0"/>
              <a:buChar char="•"/>
            </a:pPr>
            <a:r>
              <a:rPr lang="en-US" sz="2000" b="1" dirty="0"/>
              <a:t>Prime Contractors: Will have the opportunity to bid on the project</a:t>
            </a:r>
          </a:p>
          <a:p>
            <a:pPr marL="742950" lvl="1" indent="-285750">
              <a:buFont typeface="Arial" panose="020B0604020202020204" pitchFamily="34" charset="0"/>
              <a:buChar char="•"/>
            </a:pPr>
            <a:r>
              <a:rPr lang="en-US" sz="2000" b="1" dirty="0" err="1"/>
              <a:t>SubContractors</a:t>
            </a:r>
            <a:r>
              <a:rPr lang="en-US" sz="2000" b="1" dirty="0"/>
              <a:t>: If they are interested in bidding as a subcontractor GPMTD will post a list of interested DBE’s on its website in order to ensure its Good Faith Effort requirement  is being met.</a:t>
            </a:r>
          </a:p>
          <a:p>
            <a:endParaRPr lang="en-US" sz="2400" b="1" dirty="0"/>
          </a:p>
          <a:p>
            <a:pPr marL="342900" indent="-342900">
              <a:buFont typeface="Arial" panose="020B0604020202020204" pitchFamily="34" charset="0"/>
              <a:buChar char="•"/>
            </a:pPr>
            <a:r>
              <a:rPr lang="en-US" sz="2400" b="1" dirty="0"/>
              <a:t>DBE Registration Form will be available on GPMTD’s website</a:t>
            </a:r>
          </a:p>
          <a:p>
            <a:endParaRPr lang="en-US" sz="2400" b="1" dirty="0"/>
          </a:p>
        </p:txBody>
      </p:sp>
      <p:pic>
        <p:nvPicPr>
          <p:cNvPr id="4" name="Picture 3">
            <a:extLst>
              <a:ext uri="{FF2B5EF4-FFF2-40B4-BE49-F238E27FC236}">
                <a16:creationId xmlns:a16="http://schemas.microsoft.com/office/drawing/2014/main" id="{9D98EE92-A5E1-637C-8AC2-322C2EFF5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3872249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5" name="TextBox 4"/>
          <p:cNvSpPr txBox="1"/>
          <p:nvPr/>
        </p:nvSpPr>
        <p:spPr>
          <a:xfrm>
            <a:off x="381000" y="1402140"/>
            <a:ext cx="838200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Nick </a:t>
            </a:r>
            <a:r>
              <a:rPr lang="en-US" sz="2400" b="1" dirty="0" err="1"/>
              <a:t>Standefer</a:t>
            </a:r>
            <a:r>
              <a:rPr lang="en-US" sz="2400" b="1" dirty="0"/>
              <a:t>, Assistant General Manager &amp; DBE Liaison Officer</a:t>
            </a:r>
          </a:p>
          <a:p>
            <a:pPr marL="285750" indent="-285750">
              <a:buFont typeface="Arial" panose="020B0604020202020204" pitchFamily="34" charset="0"/>
              <a:buChar char="•"/>
            </a:pPr>
            <a:r>
              <a:rPr lang="en-US" sz="2400" b="1" dirty="0"/>
              <a:t>Phone: 309-679-8153</a:t>
            </a:r>
          </a:p>
          <a:p>
            <a:pPr marL="285750" indent="-285750">
              <a:buFont typeface="Arial" panose="020B0604020202020204" pitchFamily="34" charset="0"/>
              <a:buChar char="•"/>
            </a:pPr>
            <a:r>
              <a:rPr lang="en-US" sz="2400" b="1" dirty="0">
                <a:solidFill>
                  <a:srgbClr val="000000"/>
                </a:solidFill>
              </a:rPr>
              <a:t>Email: </a:t>
            </a:r>
            <a:r>
              <a:rPr lang="en-US" sz="2400" dirty="0">
                <a:solidFill>
                  <a:srgbClr val="000000"/>
                </a:solidFill>
                <a:hlinkClick r:id="rId3"/>
              </a:rPr>
              <a:t>nstandefer@ridecitylink.org</a:t>
            </a:r>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hlinkClick r:id="rId4"/>
              </a:rPr>
              <a:t>www.ridecitylink.org/resources/disadvantaged-business/</a:t>
            </a:r>
            <a:r>
              <a:rPr lang="en-US" sz="2400" dirty="0">
                <a:solidFill>
                  <a:srgbClr val="000000"/>
                </a:solidFill>
              </a:rPr>
              <a:t>  </a:t>
            </a:r>
            <a:endParaRPr lang="en-US" sz="2400" dirty="0"/>
          </a:p>
        </p:txBody>
      </p:sp>
      <p:sp>
        <p:nvSpPr>
          <p:cNvPr id="6" name="TextBox 5">
            <a:extLst>
              <a:ext uri="{FF2B5EF4-FFF2-40B4-BE49-F238E27FC236}">
                <a16:creationId xmlns:a16="http://schemas.microsoft.com/office/drawing/2014/main" id="{40D2CDCC-916C-49CA-8DB7-7FF7729E3337}"/>
              </a:ext>
            </a:extLst>
          </p:cNvPr>
          <p:cNvSpPr txBox="1"/>
          <p:nvPr/>
        </p:nvSpPr>
        <p:spPr>
          <a:xfrm>
            <a:off x="381000" y="228600"/>
            <a:ext cx="8382000" cy="584775"/>
          </a:xfrm>
          <a:prstGeom prst="rect">
            <a:avLst/>
          </a:prstGeom>
          <a:noFill/>
        </p:spPr>
        <p:txBody>
          <a:bodyPr wrap="square" rtlCol="0">
            <a:spAutoFit/>
          </a:bodyPr>
          <a:lstStyle/>
          <a:p>
            <a:pPr algn="ctr"/>
            <a:r>
              <a:rPr lang="en-US" sz="3200" b="1" dirty="0"/>
              <a:t>Contact Information</a:t>
            </a:r>
          </a:p>
        </p:txBody>
      </p:sp>
      <p:pic>
        <p:nvPicPr>
          <p:cNvPr id="8" name="Picture 7">
            <a:extLst>
              <a:ext uri="{FF2B5EF4-FFF2-40B4-BE49-F238E27FC236}">
                <a16:creationId xmlns:a16="http://schemas.microsoft.com/office/drawing/2014/main" id="{C8E1975B-C5F3-4C9A-ABF8-F1B517B897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014" y="3810385"/>
            <a:ext cx="4923972" cy="1520638"/>
          </a:xfrm>
          <a:prstGeom prst="rect">
            <a:avLst/>
          </a:prstGeom>
        </p:spPr>
      </p:pic>
    </p:spTree>
    <p:extLst>
      <p:ext uri="{BB962C8B-B14F-4D97-AF65-F5344CB8AC3E}">
        <p14:creationId xmlns:p14="http://schemas.microsoft.com/office/powerpoint/2010/main" val="757800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769441"/>
          </a:xfrm>
          <a:prstGeom prst="rect">
            <a:avLst/>
          </a:prstGeom>
          <a:noFill/>
        </p:spPr>
        <p:txBody>
          <a:bodyPr wrap="square" rtlCol="0">
            <a:spAutoFit/>
          </a:bodyPr>
          <a:lstStyle/>
          <a:p>
            <a:pPr algn="ctr"/>
            <a:r>
              <a:rPr lang="en-US" sz="4400" b="1" dirty="0"/>
              <a:t>Questions and Comments?</a:t>
            </a:r>
          </a:p>
        </p:txBody>
      </p:sp>
      <p:pic>
        <p:nvPicPr>
          <p:cNvPr id="6" name="Picture 5">
            <a:extLst>
              <a:ext uri="{FF2B5EF4-FFF2-40B4-BE49-F238E27FC236}">
                <a16:creationId xmlns:a16="http://schemas.microsoft.com/office/drawing/2014/main" id="{3DC383A9-2062-4468-A6C1-843B171F5E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100" y="1371600"/>
            <a:ext cx="4572000" cy="4572000"/>
          </a:xfrm>
          <a:prstGeom prst="rect">
            <a:avLst/>
          </a:prstGeom>
        </p:spPr>
      </p:pic>
    </p:spTree>
    <p:extLst>
      <p:ext uri="{BB962C8B-B14F-4D97-AF65-F5344CB8AC3E}">
        <p14:creationId xmlns:p14="http://schemas.microsoft.com/office/powerpoint/2010/main" val="1345392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B218D-038F-4B0A-8573-CC34FA942B8D}"/>
              </a:ext>
            </a:extLst>
          </p:cNvPr>
          <p:cNvSpPr txBox="1"/>
          <p:nvPr/>
        </p:nvSpPr>
        <p:spPr>
          <a:xfrm>
            <a:off x="457200" y="304800"/>
            <a:ext cx="8229600" cy="584775"/>
          </a:xfrm>
          <a:prstGeom prst="rect">
            <a:avLst/>
          </a:prstGeom>
          <a:noFill/>
        </p:spPr>
        <p:txBody>
          <a:bodyPr wrap="square" rtlCol="0">
            <a:spAutoFit/>
          </a:bodyPr>
          <a:lstStyle/>
          <a:p>
            <a:pPr algn="ctr"/>
            <a:r>
              <a:rPr lang="en-US" sz="3200" b="1" dirty="0"/>
              <a:t>How to Register</a:t>
            </a:r>
          </a:p>
        </p:txBody>
      </p:sp>
      <p:sp>
        <p:nvSpPr>
          <p:cNvPr id="3" name="TextBox 2">
            <a:extLst>
              <a:ext uri="{FF2B5EF4-FFF2-40B4-BE49-F238E27FC236}">
                <a16:creationId xmlns:a16="http://schemas.microsoft.com/office/drawing/2014/main" id="{5AEB14D9-FD44-4324-9E3A-AC9CC5763051}"/>
              </a:ext>
            </a:extLst>
          </p:cNvPr>
          <p:cNvSpPr txBox="1"/>
          <p:nvPr/>
        </p:nvSpPr>
        <p:spPr>
          <a:xfrm>
            <a:off x="457199" y="990600"/>
            <a:ext cx="8229600" cy="2215991"/>
          </a:xfrm>
          <a:prstGeom prst="rect">
            <a:avLst/>
          </a:prstGeom>
          <a:noFill/>
        </p:spPr>
        <p:txBody>
          <a:bodyPr wrap="square" rtlCol="0">
            <a:spAutoFit/>
          </a:bodyPr>
          <a:lstStyle/>
          <a:p>
            <a:r>
              <a:rPr lang="en-US" sz="2000" b="1" dirty="0"/>
              <a:t>Go to IDOT’s webpage to submit an application</a:t>
            </a:r>
          </a:p>
          <a:p>
            <a:endParaRPr lang="en-US" sz="900" b="1" dirty="0">
              <a:hlinkClick r:id="rId2"/>
            </a:endParaRPr>
          </a:p>
          <a:p>
            <a:r>
              <a:rPr lang="en-US" b="1" dirty="0">
                <a:hlinkClick r:id="rId2"/>
              </a:rPr>
              <a:t>https://idot.illinois.gov/doing-business/certifications/disadvantaged-business-enterprise-certification/index</a:t>
            </a:r>
            <a:endParaRPr lang="en-US" b="1" dirty="0"/>
          </a:p>
          <a:p>
            <a:endParaRPr lang="en-US" sz="700" b="1" dirty="0"/>
          </a:p>
          <a:p>
            <a:r>
              <a:rPr lang="en-US" b="1" dirty="0"/>
              <a:t>IDOT’s DBE Certification Section: (217) 782-5490</a:t>
            </a:r>
          </a:p>
          <a:p>
            <a:endParaRPr lang="en-US" sz="2500" b="1" dirty="0"/>
          </a:p>
        </p:txBody>
      </p:sp>
      <p:pic>
        <p:nvPicPr>
          <p:cNvPr id="5" name="Picture 4">
            <a:extLst>
              <a:ext uri="{FF2B5EF4-FFF2-40B4-BE49-F238E27FC236}">
                <a16:creationId xmlns:a16="http://schemas.microsoft.com/office/drawing/2014/main" id="{D4E0E78F-881A-435B-80F4-1A778D58B3EE}"/>
              </a:ext>
            </a:extLst>
          </p:cNvPr>
          <p:cNvPicPr>
            <a:picLocks noChangeAspect="1"/>
          </p:cNvPicPr>
          <p:nvPr/>
        </p:nvPicPr>
        <p:blipFill>
          <a:blip r:embed="rId3"/>
          <a:stretch>
            <a:fillRect/>
          </a:stretch>
        </p:blipFill>
        <p:spPr>
          <a:xfrm>
            <a:off x="1143000" y="2840749"/>
            <a:ext cx="6453904" cy="3468693"/>
          </a:xfrm>
          <a:prstGeom prst="rect">
            <a:avLst/>
          </a:prstGeom>
        </p:spPr>
      </p:pic>
      <p:pic>
        <p:nvPicPr>
          <p:cNvPr id="6" name="Picture 5">
            <a:extLst>
              <a:ext uri="{FF2B5EF4-FFF2-40B4-BE49-F238E27FC236}">
                <a16:creationId xmlns:a16="http://schemas.microsoft.com/office/drawing/2014/main" id="{EFFAF6CF-6087-D2EB-09E0-79B7636A8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3779017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584775"/>
          </a:xfrm>
          <a:prstGeom prst="rect">
            <a:avLst/>
          </a:prstGeom>
          <a:noFill/>
        </p:spPr>
        <p:txBody>
          <a:bodyPr wrap="square" rtlCol="0">
            <a:spAutoFit/>
          </a:bodyPr>
          <a:lstStyle/>
          <a:p>
            <a:pPr algn="ctr"/>
            <a:r>
              <a:rPr lang="en-US" sz="3200" b="1" dirty="0"/>
              <a:t>GPMTD DBE Goals</a:t>
            </a:r>
          </a:p>
        </p:txBody>
      </p:sp>
      <p:sp>
        <p:nvSpPr>
          <p:cNvPr id="6" name="TextBox 5"/>
          <p:cNvSpPr txBox="1"/>
          <p:nvPr/>
        </p:nvSpPr>
        <p:spPr>
          <a:xfrm>
            <a:off x="457199" y="1143000"/>
            <a:ext cx="8229600" cy="3939540"/>
          </a:xfrm>
          <a:prstGeom prst="rect">
            <a:avLst/>
          </a:prstGeom>
          <a:noFill/>
        </p:spPr>
        <p:txBody>
          <a:bodyPr wrap="square" rtlCol="0">
            <a:spAutoFit/>
          </a:bodyPr>
          <a:lstStyle/>
          <a:p>
            <a:r>
              <a:rPr lang="en-US" sz="2500" b="1" dirty="0"/>
              <a:t>STATE FUNDED PROJECTS</a:t>
            </a:r>
          </a:p>
          <a:p>
            <a:pPr marL="285750" indent="-285750">
              <a:buFont typeface="Arial" panose="020B0604020202020204" pitchFamily="34" charset="0"/>
              <a:buChar char="•"/>
            </a:pPr>
            <a:r>
              <a:rPr lang="en-US" sz="2500" b="1" dirty="0"/>
              <a:t>Each project supported by State funds are assigned a unique DBE Goal provided by IDOT’s DBE EEO Labor Compliance Manager</a:t>
            </a:r>
          </a:p>
          <a:p>
            <a:pPr marL="285750" indent="-285750">
              <a:buFont typeface="Arial" panose="020B0604020202020204" pitchFamily="34" charset="0"/>
              <a:buChar char="•"/>
            </a:pPr>
            <a:endParaRPr lang="en-US" sz="2500" b="1" dirty="0"/>
          </a:p>
          <a:p>
            <a:r>
              <a:rPr lang="en-US" sz="2500" b="1" dirty="0"/>
              <a:t>FEDERALLY FUNDED PROJECTS</a:t>
            </a:r>
          </a:p>
          <a:p>
            <a:pPr marL="285750" indent="-285750">
              <a:buFont typeface="Arial" panose="020B0604020202020204" pitchFamily="34" charset="0"/>
              <a:buChar char="•"/>
            </a:pPr>
            <a:r>
              <a:rPr lang="en-US" sz="2500" b="1" dirty="0"/>
              <a:t>GPMTD has developed a 9% overall DBE goal applicable to Fiscal Years 2021-2023 for projects supported by Federal funds</a:t>
            </a:r>
          </a:p>
          <a:p>
            <a:pPr marL="285750" indent="-285750">
              <a:buFont typeface="Arial" panose="020B0604020202020204" pitchFamily="34" charset="0"/>
              <a:buChar char="•"/>
            </a:pPr>
            <a:endParaRPr lang="en-US" sz="2500" b="1" dirty="0"/>
          </a:p>
        </p:txBody>
      </p:sp>
    </p:spTree>
    <p:extLst>
      <p:ext uri="{BB962C8B-B14F-4D97-AF65-F5344CB8AC3E}">
        <p14:creationId xmlns:p14="http://schemas.microsoft.com/office/powerpoint/2010/main" val="1398072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1077218"/>
          </a:xfrm>
          <a:prstGeom prst="rect">
            <a:avLst/>
          </a:prstGeom>
          <a:noFill/>
        </p:spPr>
        <p:txBody>
          <a:bodyPr wrap="square" rtlCol="0">
            <a:spAutoFit/>
          </a:bodyPr>
          <a:lstStyle/>
          <a:p>
            <a:pPr algn="ctr"/>
            <a:r>
              <a:rPr lang="en-US" sz="3200" b="1" dirty="0"/>
              <a:t>Federal DBE Goal Setting Methodology</a:t>
            </a:r>
          </a:p>
        </p:txBody>
      </p:sp>
      <p:sp>
        <p:nvSpPr>
          <p:cNvPr id="6" name="TextBox 5"/>
          <p:cNvSpPr txBox="1"/>
          <p:nvPr/>
        </p:nvSpPr>
        <p:spPr>
          <a:xfrm>
            <a:off x="459996" y="1447800"/>
            <a:ext cx="8229600" cy="830997"/>
          </a:xfrm>
          <a:prstGeom prst="rect">
            <a:avLst/>
          </a:prstGeom>
          <a:noFill/>
        </p:spPr>
        <p:txBody>
          <a:bodyPr wrap="square" rtlCol="0">
            <a:spAutoFit/>
          </a:bodyPr>
          <a:lstStyle/>
          <a:p>
            <a:pPr algn="ctr"/>
            <a:r>
              <a:rPr lang="en-US" sz="2400" b="1" dirty="0"/>
              <a:t>Two-Step Process</a:t>
            </a:r>
          </a:p>
          <a:p>
            <a:endParaRPr lang="en-US" sz="2400" b="1" dirty="0"/>
          </a:p>
        </p:txBody>
      </p:sp>
      <p:graphicFrame>
        <p:nvGraphicFramePr>
          <p:cNvPr id="2" name="Table 4">
            <a:extLst>
              <a:ext uri="{FF2B5EF4-FFF2-40B4-BE49-F238E27FC236}">
                <a16:creationId xmlns:a16="http://schemas.microsoft.com/office/drawing/2014/main" id="{D3FA7B2A-B687-4BBE-82F6-9670FA26F37D}"/>
              </a:ext>
            </a:extLst>
          </p:cNvPr>
          <p:cNvGraphicFramePr>
            <a:graphicFrameLocks noGrp="1"/>
          </p:cNvGraphicFramePr>
          <p:nvPr/>
        </p:nvGraphicFramePr>
        <p:xfrm>
          <a:off x="1371600" y="3048000"/>
          <a:ext cx="6096000" cy="1889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92138854"/>
                    </a:ext>
                  </a:extLst>
                </a:gridCol>
                <a:gridCol w="3048000">
                  <a:extLst>
                    <a:ext uri="{9D8B030D-6E8A-4147-A177-3AD203B41FA5}">
                      <a16:colId xmlns:a16="http://schemas.microsoft.com/office/drawing/2014/main" val="3629358438"/>
                    </a:ext>
                  </a:extLst>
                </a:gridCol>
              </a:tblGrid>
              <a:tr h="370840">
                <a:tc>
                  <a:txBody>
                    <a:bodyPr/>
                    <a:lstStyle/>
                    <a:p>
                      <a:pPr algn="ctr"/>
                      <a:r>
                        <a:rPr lang="en-US" sz="2400" u="sng" dirty="0">
                          <a:solidFill>
                            <a:schemeClr val="tx1"/>
                          </a:solidFill>
                        </a:rPr>
                        <a:t>STEP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u="sng" dirty="0">
                          <a:solidFill>
                            <a:schemeClr val="tx1"/>
                          </a:solidFill>
                        </a:rPr>
                        <a:t>Step 2</a:t>
                      </a:r>
                    </a:p>
                    <a:p>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5841503"/>
                  </a:ext>
                </a:extLst>
              </a:tr>
              <a:tr h="370840">
                <a:tc>
                  <a:txBody>
                    <a:bodyPr/>
                    <a:lstStyle/>
                    <a:p>
                      <a:pPr algn="ctr"/>
                      <a:r>
                        <a:rPr lang="en-US" sz="2400" dirty="0">
                          <a:solidFill>
                            <a:schemeClr val="tx1"/>
                          </a:solidFill>
                        </a:rPr>
                        <a:t>Develop base figure for relative availability of DBE’s</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chemeClr val="tx1"/>
                          </a:solidFill>
                        </a:rPr>
                        <a:t>Adjust base figure</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826072"/>
                  </a:ext>
                </a:extLst>
              </a:tr>
            </a:tbl>
          </a:graphicData>
        </a:graphic>
      </p:graphicFrame>
    </p:spTree>
    <p:extLst>
      <p:ext uri="{BB962C8B-B14F-4D97-AF65-F5344CB8AC3E}">
        <p14:creationId xmlns:p14="http://schemas.microsoft.com/office/powerpoint/2010/main" val="3102184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7A4C4-36EC-432A-B251-0E3ED31533F5}"/>
              </a:ext>
            </a:extLst>
          </p:cNvPr>
          <p:cNvSpPr txBox="1"/>
          <p:nvPr/>
        </p:nvSpPr>
        <p:spPr>
          <a:xfrm>
            <a:off x="457200" y="304800"/>
            <a:ext cx="8229600" cy="1077218"/>
          </a:xfrm>
          <a:prstGeom prst="rect">
            <a:avLst/>
          </a:prstGeom>
          <a:noFill/>
        </p:spPr>
        <p:txBody>
          <a:bodyPr wrap="square" rtlCol="0">
            <a:spAutoFit/>
          </a:bodyPr>
          <a:lstStyle/>
          <a:p>
            <a:pPr algn="ctr"/>
            <a:r>
              <a:rPr lang="en-US" sz="3200" b="1" dirty="0"/>
              <a:t>Step 1: Develop a Base Figure</a:t>
            </a:r>
          </a:p>
          <a:p>
            <a:pPr algn="ctr"/>
            <a:r>
              <a:rPr lang="en-US" sz="3200" b="1" dirty="0"/>
              <a:t>Part A</a:t>
            </a:r>
          </a:p>
        </p:txBody>
      </p:sp>
      <p:sp>
        <p:nvSpPr>
          <p:cNvPr id="3" name="TextBox 2">
            <a:extLst>
              <a:ext uri="{FF2B5EF4-FFF2-40B4-BE49-F238E27FC236}">
                <a16:creationId xmlns:a16="http://schemas.microsoft.com/office/drawing/2014/main" id="{F35E59D0-CDB6-4EDC-BE0C-2CF5B98A667D}"/>
              </a:ext>
            </a:extLst>
          </p:cNvPr>
          <p:cNvSpPr txBox="1"/>
          <p:nvPr/>
        </p:nvSpPr>
        <p:spPr>
          <a:xfrm>
            <a:off x="457199" y="1791593"/>
            <a:ext cx="8229600" cy="4154984"/>
          </a:xfrm>
          <a:prstGeom prst="rect">
            <a:avLst/>
          </a:prstGeom>
          <a:noFill/>
        </p:spPr>
        <p:txBody>
          <a:bodyPr wrap="square" rtlCol="0">
            <a:spAutoFit/>
          </a:bodyPr>
          <a:lstStyle/>
          <a:p>
            <a:pPr marL="285750" indent="-285750">
              <a:buFont typeface="Arial" panose="020B0604020202020204" pitchFamily="34" charset="0"/>
              <a:buChar char="•"/>
            </a:pPr>
            <a:r>
              <a:rPr lang="en-US" sz="2500" b="1" dirty="0"/>
              <a:t>Determine Market Area</a:t>
            </a:r>
          </a:p>
          <a:p>
            <a:pPr marL="742950" lvl="1" indent="-285750">
              <a:buFont typeface="Arial" panose="020B0604020202020204" pitchFamily="34" charset="0"/>
              <a:buChar char="•"/>
            </a:pPr>
            <a:r>
              <a:rPr lang="en-US" sz="2000" b="1" dirty="0"/>
              <a:t>State of Illinois</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Determine FTA-assisted Projects</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Assign those projects NAICS codes </a:t>
            </a:r>
          </a:p>
          <a:p>
            <a:pPr marL="742950" lvl="1" indent="-285750">
              <a:buFont typeface="Arial" panose="020B0604020202020204" pitchFamily="34" charset="0"/>
              <a:buChar char="•"/>
            </a:pPr>
            <a:r>
              <a:rPr lang="en-US" sz="2000" b="1" dirty="0"/>
              <a:t>North American Industry Classification System</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t>A weighted figure is then calculated for each project.</a:t>
            </a:r>
          </a:p>
          <a:p>
            <a:pPr marL="285750" indent="-285750">
              <a:buFont typeface="Arial" panose="020B0604020202020204" pitchFamily="34" charset="0"/>
              <a:buChar char="•"/>
            </a:pPr>
            <a:endParaRPr lang="en-US" sz="2400" b="1" dirty="0"/>
          </a:p>
        </p:txBody>
      </p:sp>
      <p:pic>
        <p:nvPicPr>
          <p:cNvPr id="4" name="Picture 3">
            <a:extLst>
              <a:ext uri="{FF2B5EF4-FFF2-40B4-BE49-F238E27FC236}">
                <a16:creationId xmlns:a16="http://schemas.microsoft.com/office/drawing/2014/main" id="{43E0E123-BF66-B43C-06FE-1E9FA3FF5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3330956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9F309-D5E8-48E4-AB93-C356311802FB}"/>
              </a:ext>
            </a:extLst>
          </p:cNvPr>
          <p:cNvSpPr txBox="1"/>
          <p:nvPr/>
        </p:nvSpPr>
        <p:spPr>
          <a:xfrm>
            <a:off x="457200" y="304800"/>
            <a:ext cx="8229600" cy="1077218"/>
          </a:xfrm>
          <a:prstGeom prst="rect">
            <a:avLst/>
          </a:prstGeom>
          <a:noFill/>
        </p:spPr>
        <p:txBody>
          <a:bodyPr wrap="square" rtlCol="0">
            <a:spAutoFit/>
          </a:bodyPr>
          <a:lstStyle/>
          <a:p>
            <a:pPr algn="ctr"/>
            <a:r>
              <a:rPr lang="en-US" sz="3200" b="1" dirty="0"/>
              <a:t>Step 1: Develop a Base Figure</a:t>
            </a:r>
          </a:p>
          <a:p>
            <a:pPr algn="ctr"/>
            <a:r>
              <a:rPr lang="en-US" sz="3200" b="1" dirty="0"/>
              <a:t>Part B</a:t>
            </a:r>
          </a:p>
        </p:txBody>
      </p:sp>
      <p:sp>
        <p:nvSpPr>
          <p:cNvPr id="3" name="TextBox 2">
            <a:extLst>
              <a:ext uri="{FF2B5EF4-FFF2-40B4-BE49-F238E27FC236}">
                <a16:creationId xmlns:a16="http://schemas.microsoft.com/office/drawing/2014/main" id="{FD55AA12-4928-43B2-AC0A-6341C99D8AB8}"/>
              </a:ext>
            </a:extLst>
          </p:cNvPr>
          <p:cNvSpPr txBox="1"/>
          <p:nvPr/>
        </p:nvSpPr>
        <p:spPr>
          <a:xfrm>
            <a:off x="381000" y="1600200"/>
            <a:ext cx="8458199" cy="4708981"/>
          </a:xfrm>
          <a:prstGeom prst="rect">
            <a:avLst/>
          </a:prstGeom>
          <a:noFill/>
        </p:spPr>
        <p:txBody>
          <a:bodyPr wrap="square" rtlCol="0">
            <a:spAutoFit/>
          </a:bodyPr>
          <a:lstStyle/>
          <a:p>
            <a:pPr marL="285750" indent="-285750">
              <a:buFont typeface="Arial" panose="020B0604020202020204" pitchFamily="34" charset="0"/>
              <a:buChar char="•"/>
            </a:pPr>
            <a:r>
              <a:rPr lang="en-US" sz="2500" b="1" dirty="0"/>
              <a:t>Determine the Relative Availability of DBE’s by NAICS Code</a:t>
            </a:r>
          </a:p>
          <a:p>
            <a:endParaRPr lang="en-US" sz="1100" b="1" dirty="0"/>
          </a:p>
          <a:p>
            <a:pPr marL="742950" lvl="1" indent="-285750">
              <a:buFont typeface="Arial" panose="020B0604020202020204" pitchFamily="34" charset="0"/>
              <a:buChar char="•"/>
            </a:pPr>
            <a:r>
              <a:rPr lang="en-US" sz="2000" b="1" dirty="0"/>
              <a:t># of RWA DBE’s within GPMTD Market Area</a:t>
            </a:r>
          </a:p>
          <a:p>
            <a:pPr marL="1200150" lvl="2" indent="-285750">
              <a:buFont typeface="Arial" panose="020B0604020202020204" pitchFamily="34" charset="0"/>
              <a:buChar char="•"/>
            </a:pPr>
            <a:r>
              <a:rPr lang="en-US" sz="2000" b="1" dirty="0"/>
              <a:t>IDOT’s IL UCP Directory</a:t>
            </a:r>
          </a:p>
          <a:p>
            <a:pPr marL="742950" lvl="1" indent="-285750">
              <a:buFont typeface="Arial" panose="020B0604020202020204" pitchFamily="34" charset="0"/>
              <a:buChar char="•"/>
            </a:pPr>
            <a:endParaRPr lang="en-US" sz="1100" b="1" dirty="0"/>
          </a:p>
          <a:p>
            <a:pPr marL="742950" lvl="1" indent="-285750">
              <a:buFont typeface="Arial" panose="020B0604020202020204" pitchFamily="34" charset="0"/>
              <a:buChar char="•"/>
            </a:pPr>
            <a:r>
              <a:rPr lang="en-US" sz="2000" b="1" dirty="0"/>
              <a:t># of All Firms Available within GPMTD Market Area</a:t>
            </a:r>
          </a:p>
          <a:p>
            <a:pPr marL="1200150" lvl="2" indent="-285750">
              <a:buFont typeface="Arial" panose="020B0604020202020204" pitchFamily="34" charset="0"/>
              <a:buChar char="•"/>
            </a:pPr>
            <a:r>
              <a:rPr lang="en-US" sz="2000" b="1" dirty="0"/>
              <a:t>Data.census.gov</a:t>
            </a:r>
          </a:p>
          <a:p>
            <a:pPr algn="ctr"/>
            <a:endParaRPr lang="en-US" sz="2000" b="1" dirty="0"/>
          </a:p>
          <a:p>
            <a:pPr algn="ctr"/>
            <a:endParaRPr lang="en-US" sz="2000" b="1" dirty="0">
              <a:solidFill>
                <a:srgbClr val="0070C0"/>
              </a:solidFill>
            </a:endParaRPr>
          </a:p>
          <a:p>
            <a:pPr algn="ctr"/>
            <a:r>
              <a:rPr lang="en-US" sz="2400" b="1" dirty="0">
                <a:solidFill>
                  <a:srgbClr val="0070C0"/>
                </a:solidFill>
              </a:rPr>
              <a:t>RWA DBE’s / All RWA Firms  = Relative Availability</a:t>
            </a:r>
          </a:p>
          <a:p>
            <a:pPr algn="ctr"/>
            <a:endParaRPr lang="en-US" sz="2000" b="1" dirty="0"/>
          </a:p>
          <a:p>
            <a:pPr algn="ctr"/>
            <a:r>
              <a:rPr lang="en-US" sz="2000" b="1" dirty="0"/>
              <a:t>2034 / 32,232 = 6.31% </a:t>
            </a:r>
          </a:p>
          <a:p>
            <a:pPr lvl="2"/>
            <a:endParaRPr lang="en-US" sz="2000" b="1" dirty="0"/>
          </a:p>
          <a:p>
            <a:pPr marL="285750" indent="-285750">
              <a:buFont typeface="Arial" panose="020B0604020202020204" pitchFamily="34" charset="0"/>
              <a:buChar char="•"/>
            </a:pPr>
            <a:endParaRPr lang="en-US" sz="2400" b="1" dirty="0"/>
          </a:p>
        </p:txBody>
      </p:sp>
      <p:pic>
        <p:nvPicPr>
          <p:cNvPr id="4" name="Picture 3">
            <a:extLst>
              <a:ext uri="{FF2B5EF4-FFF2-40B4-BE49-F238E27FC236}">
                <a16:creationId xmlns:a16="http://schemas.microsoft.com/office/drawing/2014/main" id="{04825468-9B0A-F651-AF1E-D0A8D4454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39370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DF5F0-CB24-4543-9471-38A27139927C}"/>
              </a:ext>
            </a:extLst>
          </p:cNvPr>
          <p:cNvSpPr txBox="1"/>
          <p:nvPr/>
        </p:nvSpPr>
        <p:spPr>
          <a:xfrm>
            <a:off x="457200" y="304800"/>
            <a:ext cx="8229600" cy="1077218"/>
          </a:xfrm>
          <a:prstGeom prst="rect">
            <a:avLst/>
          </a:prstGeom>
          <a:noFill/>
        </p:spPr>
        <p:txBody>
          <a:bodyPr wrap="square" rtlCol="0">
            <a:spAutoFit/>
          </a:bodyPr>
          <a:lstStyle/>
          <a:p>
            <a:pPr algn="ctr"/>
            <a:r>
              <a:rPr lang="en-US" sz="3200" b="1" dirty="0"/>
              <a:t>Step 1: Develop a Base Figure</a:t>
            </a:r>
          </a:p>
          <a:p>
            <a:pPr algn="ctr"/>
            <a:r>
              <a:rPr lang="en-US" sz="3200" b="1" dirty="0"/>
              <a:t>Part C</a:t>
            </a:r>
          </a:p>
        </p:txBody>
      </p:sp>
      <p:sp>
        <p:nvSpPr>
          <p:cNvPr id="3" name="TextBox 2">
            <a:extLst>
              <a:ext uri="{FF2B5EF4-FFF2-40B4-BE49-F238E27FC236}">
                <a16:creationId xmlns:a16="http://schemas.microsoft.com/office/drawing/2014/main" id="{58520D0E-62EF-4D35-86B4-5DAA6E607580}"/>
              </a:ext>
            </a:extLst>
          </p:cNvPr>
          <p:cNvSpPr txBox="1"/>
          <p:nvPr/>
        </p:nvSpPr>
        <p:spPr>
          <a:xfrm>
            <a:off x="381000" y="1935301"/>
            <a:ext cx="8305800" cy="3170099"/>
          </a:xfrm>
          <a:prstGeom prst="rect">
            <a:avLst/>
          </a:prstGeom>
          <a:noFill/>
        </p:spPr>
        <p:txBody>
          <a:bodyPr wrap="square" rtlCol="0">
            <a:spAutoFit/>
          </a:bodyPr>
          <a:lstStyle/>
          <a:p>
            <a:pPr marL="285750" indent="-285750">
              <a:buFont typeface="Arial" panose="020B0604020202020204" pitchFamily="34" charset="0"/>
              <a:buChar char="•"/>
            </a:pPr>
            <a:r>
              <a:rPr lang="en-US" sz="2500" b="1" dirty="0"/>
              <a:t>Determine a Weighted Base Figure</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endParaRPr lang="en-US" sz="2500" b="1" dirty="0"/>
          </a:p>
          <a:p>
            <a:endParaRPr lang="en-US" sz="2500" b="1" dirty="0"/>
          </a:p>
          <a:p>
            <a:pPr algn="ctr"/>
            <a:r>
              <a:rPr lang="en-US" sz="2000" b="1" dirty="0">
                <a:solidFill>
                  <a:srgbClr val="0070C0"/>
                </a:solidFill>
              </a:rPr>
              <a:t>(Weighted Figure) x (Relative Availability) = Base Figure</a:t>
            </a:r>
            <a:endParaRPr lang="en-US" b="1" dirty="0">
              <a:solidFill>
                <a:srgbClr val="0070C0"/>
              </a:solidFill>
            </a:endParaRPr>
          </a:p>
          <a:p>
            <a:pPr algn="ctr"/>
            <a:endParaRPr lang="en-US" sz="2000" b="1" dirty="0">
              <a:solidFill>
                <a:srgbClr val="0070C0"/>
              </a:solidFill>
            </a:endParaRPr>
          </a:p>
          <a:p>
            <a:pPr algn="ctr"/>
            <a:r>
              <a:rPr lang="en-US" sz="2000" b="1" dirty="0">
                <a:solidFill>
                  <a:srgbClr val="0070C0"/>
                </a:solidFill>
              </a:rPr>
              <a:t>Or</a:t>
            </a:r>
          </a:p>
          <a:p>
            <a:pPr algn="ctr"/>
            <a:endParaRPr lang="en-US" sz="2000" b="1" dirty="0">
              <a:solidFill>
                <a:srgbClr val="0070C0"/>
              </a:solidFill>
            </a:endParaRPr>
          </a:p>
          <a:p>
            <a:pPr algn="ctr"/>
            <a:r>
              <a:rPr lang="en-US" sz="2000" b="1" dirty="0">
                <a:solidFill>
                  <a:srgbClr val="0070C0"/>
                </a:solidFill>
              </a:rPr>
              <a:t>Part A x Part B</a:t>
            </a:r>
          </a:p>
        </p:txBody>
      </p:sp>
      <p:pic>
        <p:nvPicPr>
          <p:cNvPr id="4" name="Picture 3">
            <a:extLst>
              <a:ext uri="{FF2B5EF4-FFF2-40B4-BE49-F238E27FC236}">
                <a16:creationId xmlns:a16="http://schemas.microsoft.com/office/drawing/2014/main" id="{7E6693AC-2932-49E4-35BE-A9515DEF50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Tree>
    <p:extLst>
      <p:ext uri="{BB962C8B-B14F-4D97-AF65-F5344CB8AC3E}">
        <p14:creationId xmlns:p14="http://schemas.microsoft.com/office/powerpoint/2010/main" val="411781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943600"/>
            <a:ext cx="685800" cy="685800"/>
          </a:xfrm>
          <a:prstGeom prst="rect">
            <a:avLst/>
          </a:prstGeom>
        </p:spPr>
      </p:pic>
      <p:sp>
        <p:nvSpPr>
          <p:cNvPr id="3" name="TextBox 2"/>
          <p:cNvSpPr txBox="1"/>
          <p:nvPr/>
        </p:nvSpPr>
        <p:spPr>
          <a:xfrm>
            <a:off x="457200" y="304800"/>
            <a:ext cx="8229600" cy="584775"/>
          </a:xfrm>
          <a:prstGeom prst="rect">
            <a:avLst/>
          </a:prstGeom>
          <a:noFill/>
        </p:spPr>
        <p:txBody>
          <a:bodyPr wrap="square" rtlCol="0">
            <a:spAutoFit/>
          </a:bodyPr>
          <a:lstStyle/>
          <a:p>
            <a:pPr algn="ctr"/>
            <a:r>
              <a:rPr lang="en-US" sz="3200" b="1" dirty="0"/>
              <a:t>Step 1: Develop a Base Figure</a:t>
            </a:r>
          </a:p>
        </p:txBody>
      </p:sp>
      <p:graphicFrame>
        <p:nvGraphicFramePr>
          <p:cNvPr id="6" name="Table 5">
            <a:extLst>
              <a:ext uri="{FF2B5EF4-FFF2-40B4-BE49-F238E27FC236}">
                <a16:creationId xmlns:a16="http://schemas.microsoft.com/office/drawing/2014/main" id="{3638CC70-BB71-4C61-B546-B7CA120D9EBF}"/>
              </a:ext>
            </a:extLst>
          </p:cNvPr>
          <p:cNvGraphicFramePr>
            <a:graphicFrameLocks noGrp="1"/>
          </p:cNvGraphicFramePr>
          <p:nvPr/>
        </p:nvGraphicFramePr>
        <p:xfrm>
          <a:off x="228600" y="1828800"/>
          <a:ext cx="4305300" cy="3450435"/>
        </p:xfrm>
        <a:graphic>
          <a:graphicData uri="http://schemas.openxmlformats.org/drawingml/2006/table">
            <a:tbl>
              <a:tblPr firstRow="1" firstCol="1" bandRow="1">
                <a:tableStyleId>{5C22544A-7EE6-4342-B048-85BDC9FD1C3A}</a:tableStyleId>
              </a:tblPr>
              <a:tblGrid>
                <a:gridCol w="276837">
                  <a:extLst>
                    <a:ext uri="{9D8B030D-6E8A-4147-A177-3AD203B41FA5}">
                      <a16:colId xmlns:a16="http://schemas.microsoft.com/office/drawing/2014/main" val="2287653720"/>
                    </a:ext>
                  </a:extLst>
                </a:gridCol>
                <a:gridCol w="561363">
                  <a:extLst>
                    <a:ext uri="{9D8B030D-6E8A-4147-A177-3AD203B41FA5}">
                      <a16:colId xmlns:a16="http://schemas.microsoft.com/office/drawing/2014/main" val="994071782"/>
                    </a:ext>
                  </a:extLst>
                </a:gridCol>
                <a:gridCol w="1143000">
                  <a:extLst>
                    <a:ext uri="{9D8B030D-6E8A-4147-A177-3AD203B41FA5}">
                      <a16:colId xmlns:a16="http://schemas.microsoft.com/office/drawing/2014/main" val="952230194"/>
                    </a:ext>
                  </a:extLst>
                </a:gridCol>
                <a:gridCol w="482344">
                  <a:extLst>
                    <a:ext uri="{9D8B030D-6E8A-4147-A177-3AD203B41FA5}">
                      <a16:colId xmlns:a16="http://schemas.microsoft.com/office/drawing/2014/main" val="3356278864"/>
                    </a:ext>
                  </a:extLst>
                </a:gridCol>
                <a:gridCol w="359581">
                  <a:extLst>
                    <a:ext uri="{9D8B030D-6E8A-4147-A177-3AD203B41FA5}">
                      <a16:colId xmlns:a16="http://schemas.microsoft.com/office/drawing/2014/main" val="2958806107"/>
                    </a:ext>
                  </a:extLst>
                </a:gridCol>
                <a:gridCol w="453475">
                  <a:extLst>
                    <a:ext uri="{9D8B030D-6E8A-4147-A177-3AD203B41FA5}">
                      <a16:colId xmlns:a16="http://schemas.microsoft.com/office/drawing/2014/main" val="733464854"/>
                    </a:ext>
                  </a:extLst>
                </a:gridCol>
                <a:gridCol w="495300">
                  <a:extLst>
                    <a:ext uri="{9D8B030D-6E8A-4147-A177-3AD203B41FA5}">
                      <a16:colId xmlns:a16="http://schemas.microsoft.com/office/drawing/2014/main" val="1188914114"/>
                    </a:ext>
                  </a:extLst>
                </a:gridCol>
                <a:gridCol w="533400">
                  <a:extLst>
                    <a:ext uri="{9D8B030D-6E8A-4147-A177-3AD203B41FA5}">
                      <a16:colId xmlns:a16="http://schemas.microsoft.com/office/drawing/2014/main" val="2683866015"/>
                    </a:ext>
                  </a:extLst>
                </a:gridCol>
              </a:tblGrid>
              <a:tr h="103589">
                <a:tc>
                  <a:txBody>
                    <a:bodyPr/>
                    <a:lstStyle/>
                    <a:p>
                      <a:pPr marL="71755" marR="71755" algn="ctr">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vert="vert270" anchor="ctr"/>
                </a:tc>
                <a:tc>
                  <a:txBody>
                    <a:bodyPr/>
                    <a:lstStyle/>
                    <a:p>
                      <a:pPr marL="0" marR="0" algn="ctr">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F</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835560861"/>
                  </a:ext>
                </a:extLst>
              </a:tr>
              <a:tr h="714781">
                <a:tc>
                  <a:txBody>
                    <a:bodyPr/>
                    <a:lstStyle/>
                    <a:p>
                      <a:pPr marL="71755" marR="71755" algn="ctr">
                        <a:lnSpc>
                          <a:spcPct val="107000"/>
                        </a:lnSpc>
                        <a:spcBef>
                          <a:spcPts val="0"/>
                        </a:spcBef>
                        <a:spcAft>
                          <a:spcPts val="0"/>
                        </a:spcAft>
                      </a:pPr>
                      <a:r>
                        <a:rPr lang="en-US" sz="700" dirty="0">
                          <a:effectLst/>
                        </a:rPr>
                        <a:t>Component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vert="vert270" anchor="ctr"/>
                </a:tc>
                <a:tc>
                  <a:txBody>
                    <a:bodyPr/>
                    <a:lstStyle/>
                    <a:p>
                      <a:pPr marL="0" marR="0" algn="ctr">
                        <a:lnSpc>
                          <a:spcPct val="107000"/>
                        </a:lnSpc>
                        <a:spcBef>
                          <a:spcPts val="0"/>
                        </a:spcBef>
                        <a:spcAft>
                          <a:spcPts val="0"/>
                        </a:spcAft>
                      </a:pPr>
                      <a:r>
                        <a:rPr lang="en-US" sz="700" dirty="0">
                          <a:effectLst/>
                        </a:rPr>
                        <a:t>NAICS Code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dirty="0">
                          <a:effectLst/>
                        </a:rPr>
                        <a:t>Description of Contract</a:t>
                      </a:r>
                    </a:p>
                    <a:p>
                      <a:pPr marL="0" marR="0" algn="ctr">
                        <a:lnSpc>
                          <a:spcPct val="107000"/>
                        </a:lnSpc>
                        <a:spcBef>
                          <a:spcPts val="0"/>
                        </a:spcBef>
                        <a:spcAft>
                          <a:spcPts val="0"/>
                        </a:spcAft>
                      </a:pPr>
                      <a:r>
                        <a:rPr lang="en-US" sz="700" dirty="0">
                          <a:effectLst/>
                        </a:rPr>
                        <a:t>Anticipated for award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 DBE Available</a:t>
                      </a:r>
                    </a:p>
                    <a:p>
                      <a:pPr marL="0" marR="0" algn="ctr">
                        <a:lnSpc>
                          <a:spcPct val="107000"/>
                        </a:lnSpc>
                        <a:spcBef>
                          <a:spcPts val="0"/>
                        </a:spcBef>
                        <a:spcAft>
                          <a:spcPts val="0"/>
                        </a:spcAft>
                      </a:pPr>
                      <a:r>
                        <a:rPr lang="en-US" sz="600">
                          <a:effectLst/>
                        </a:rPr>
                        <a:t>(IL UCP Directory)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 Firms Available </a:t>
                      </a:r>
                      <a:r>
                        <a:rPr lang="en-US" sz="500">
                          <a:effectLst/>
                        </a:rPr>
                        <a:t>(data.census.gov)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Relative </a:t>
                      </a:r>
                      <a:r>
                        <a:rPr lang="en-US" sz="600">
                          <a:effectLst/>
                        </a:rPr>
                        <a:t>Availability</a:t>
                      </a:r>
                      <a:r>
                        <a:rPr lang="en-US" sz="700">
                          <a:effectLst/>
                        </a:rPr>
                        <a:t> =C/D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Weight</a:t>
                      </a:r>
                    </a:p>
                    <a:p>
                      <a:pPr marL="0" marR="0" algn="ctr">
                        <a:lnSpc>
                          <a:spcPct val="107000"/>
                        </a:lnSpc>
                        <a:spcBef>
                          <a:spcPts val="0"/>
                        </a:spcBef>
                        <a:spcAft>
                          <a:spcPts val="0"/>
                        </a:spcAft>
                      </a:pPr>
                      <a:r>
                        <a:rPr lang="en-US" sz="600">
                          <a:effectLst/>
                        </a:rPr>
                        <a:t>(% of Total Grant Funds)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Weighted Base (=E*F)</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extLst>
                  <a:ext uri="{0D108BD9-81ED-4DB2-BD59-A6C34878D82A}">
                    <a16:rowId xmlns:a16="http://schemas.microsoft.com/office/drawing/2014/main" val="2570713782"/>
                  </a:ext>
                </a:extLst>
              </a:tr>
              <a:tr h="103589">
                <a:tc rowSpan="20">
                  <a:txBody>
                    <a:bodyPr/>
                    <a:lstStyle/>
                    <a:p>
                      <a:pPr marL="0" marR="0" algn="ctr">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just">
                        <a:lnSpc>
                          <a:spcPct val="107000"/>
                        </a:lnSpc>
                        <a:spcBef>
                          <a:spcPts val="0"/>
                        </a:spcBef>
                        <a:spcAft>
                          <a:spcPts val="0"/>
                        </a:spcAft>
                      </a:pPr>
                      <a:r>
                        <a:rPr lang="en-US" sz="700" dirty="0">
                          <a:effectLst/>
                        </a:rPr>
                        <a:t>238910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Demolition Contractor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1127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11.18%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18.75%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208124022"/>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dirty="0">
                          <a:effectLst/>
                        </a:rPr>
                        <a:t>237310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Concrete Paving</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dirty="0">
                          <a:effectLst/>
                        </a:rPr>
                        <a:t>291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386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75.39%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1.91%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3984346314"/>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dirty="0">
                          <a:effectLst/>
                        </a:rPr>
                        <a:t>561730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Landscaping Services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4679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310287431"/>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dirty="0">
                          <a:effectLst/>
                        </a:rPr>
                        <a:t>221122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Electric Power Distribution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203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1.99%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302852400"/>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dirty="0">
                          <a:effectLst/>
                        </a:rPr>
                        <a:t>236220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General Contractor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1384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9.32%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1.65%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884166364"/>
                  </a:ext>
                </a:extLst>
              </a:tr>
              <a:tr h="10665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238110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Concrete Construction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dirty="0">
                          <a:effectLst/>
                        </a:rPr>
                        <a:t>154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795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19.37%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2.85%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15745515"/>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238140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Masonry Contractors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2567001919"/>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238130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Framing Contractors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12.24%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3279212384"/>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238350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Carpentry Work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1376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5.89%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3886378989"/>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dirty="0">
                          <a:effectLst/>
                        </a:rPr>
                        <a:t>238170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Metal Siding installation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7.21%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3117969129"/>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Roof Membrane Installation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451295052"/>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238290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Overhead Door Installation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898690105"/>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238310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Drywall Contractor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564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9.04%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3959456918"/>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238320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Painting Contractor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1524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7.28%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804977021"/>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327110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Bathroom Accessories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2474023404"/>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332321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tabLst>
                          <a:tab pos="874395" algn="ctr"/>
                        </a:tabLst>
                      </a:pPr>
                      <a:r>
                        <a:rPr lang="en-US" sz="700">
                          <a:effectLst/>
                        </a:rPr>
                        <a:t>Doors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18.75%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755167980"/>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423990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Fire Extinguishers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5.97%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369909393"/>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Plumbing, HVac and Fire Suppression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61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4084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25.68%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0.38%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837232886"/>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238210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a:effectLst/>
                        </a:rPr>
                        <a:t>Electrical Contractors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2722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7.21%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681362956"/>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238990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Sign Erection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108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1489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7.25%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dirty="0">
                          <a:effectLst/>
                        </a:rPr>
                        <a:t>0.00%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29294860"/>
                  </a:ext>
                </a:extLst>
              </a:tr>
            </a:tbl>
          </a:graphicData>
        </a:graphic>
      </p:graphicFrame>
      <p:graphicFrame>
        <p:nvGraphicFramePr>
          <p:cNvPr id="7" name="Table 6">
            <a:extLst>
              <a:ext uri="{FF2B5EF4-FFF2-40B4-BE49-F238E27FC236}">
                <a16:creationId xmlns:a16="http://schemas.microsoft.com/office/drawing/2014/main" id="{163F7362-A960-4DFD-8057-79B2F7CAD6BD}"/>
              </a:ext>
            </a:extLst>
          </p:cNvPr>
          <p:cNvGraphicFramePr>
            <a:graphicFrameLocks noGrp="1"/>
          </p:cNvGraphicFramePr>
          <p:nvPr/>
        </p:nvGraphicFramePr>
        <p:xfrm>
          <a:off x="4572000" y="1828800"/>
          <a:ext cx="4343400" cy="2251625"/>
        </p:xfrm>
        <a:graphic>
          <a:graphicData uri="http://schemas.openxmlformats.org/drawingml/2006/table">
            <a:tbl>
              <a:tblPr firstRow="1" firstCol="1" bandRow="1">
                <a:tableStyleId>{5C22544A-7EE6-4342-B048-85BDC9FD1C3A}</a:tableStyleId>
              </a:tblPr>
              <a:tblGrid>
                <a:gridCol w="276837">
                  <a:extLst>
                    <a:ext uri="{9D8B030D-6E8A-4147-A177-3AD203B41FA5}">
                      <a16:colId xmlns:a16="http://schemas.microsoft.com/office/drawing/2014/main" val="796265948"/>
                    </a:ext>
                  </a:extLst>
                </a:gridCol>
                <a:gridCol w="561363">
                  <a:extLst>
                    <a:ext uri="{9D8B030D-6E8A-4147-A177-3AD203B41FA5}">
                      <a16:colId xmlns:a16="http://schemas.microsoft.com/office/drawing/2014/main" val="3146938116"/>
                    </a:ext>
                  </a:extLst>
                </a:gridCol>
                <a:gridCol w="1143000">
                  <a:extLst>
                    <a:ext uri="{9D8B030D-6E8A-4147-A177-3AD203B41FA5}">
                      <a16:colId xmlns:a16="http://schemas.microsoft.com/office/drawing/2014/main" val="1836285613"/>
                    </a:ext>
                  </a:extLst>
                </a:gridCol>
                <a:gridCol w="482344">
                  <a:extLst>
                    <a:ext uri="{9D8B030D-6E8A-4147-A177-3AD203B41FA5}">
                      <a16:colId xmlns:a16="http://schemas.microsoft.com/office/drawing/2014/main" val="3022404556"/>
                    </a:ext>
                  </a:extLst>
                </a:gridCol>
                <a:gridCol w="359581">
                  <a:extLst>
                    <a:ext uri="{9D8B030D-6E8A-4147-A177-3AD203B41FA5}">
                      <a16:colId xmlns:a16="http://schemas.microsoft.com/office/drawing/2014/main" val="2961267213"/>
                    </a:ext>
                  </a:extLst>
                </a:gridCol>
                <a:gridCol w="453475">
                  <a:extLst>
                    <a:ext uri="{9D8B030D-6E8A-4147-A177-3AD203B41FA5}">
                      <a16:colId xmlns:a16="http://schemas.microsoft.com/office/drawing/2014/main" val="3709365909"/>
                    </a:ext>
                  </a:extLst>
                </a:gridCol>
                <a:gridCol w="457200">
                  <a:extLst>
                    <a:ext uri="{9D8B030D-6E8A-4147-A177-3AD203B41FA5}">
                      <a16:colId xmlns:a16="http://schemas.microsoft.com/office/drawing/2014/main" val="332065577"/>
                    </a:ext>
                  </a:extLst>
                </a:gridCol>
                <a:gridCol w="609600">
                  <a:extLst>
                    <a:ext uri="{9D8B030D-6E8A-4147-A177-3AD203B41FA5}">
                      <a16:colId xmlns:a16="http://schemas.microsoft.com/office/drawing/2014/main" val="3071271084"/>
                    </a:ext>
                  </a:extLst>
                </a:gridCol>
              </a:tblGrid>
              <a:tr h="103589">
                <a:tc>
                  <a:txBody>
                    <a:bodyPr/>
                    <a:lstStyle/>
                    <a:p>
                      <a:pPr marL="71755" marR="71755" algn="ctr">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vert="vert270" anchor="ctr"/>
                </a:tc>
                <a:tc>
                  <a:txBody>
                    <a:bodyPr/>
                    <a:lstStyle/>
                    <a:p>
                      <a:pPr marL="0" marR="0" algn="ctr">
                        <a:lnSpc>
                          <a:spcPct val="107000"/>
                        </a:lnSpc>
                        <a:spcBef>
                          <a:spcPts val="0"/>
                        </a:spcBef>
                        <a:spcAft>
                          <a:spcPts val="0"/>
                        </a:spcAft>
                      </a:pPr>
                      <a:r>
                        <a:rPr lang="en-US" sz="700">
                          <a:effectLst/>
                        </a:rPr>
                        <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F</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ctr">
                        <a:lnSpc>
                          <a:spcPct val="107000"/>
                        </a:lnSpc>
                        <a:spcBef>
                          <a:spcPts val="0"/>
                        </a:spcBef>
                        <a:spcAft>
                          <a:spcPts val="0"/>
                        </a:spcAft>
                      </a:pPr>
                      <a:r>
                        <a:rPr lang="en-US" sz="700">
                          <a:effectLst/>
                        </a:rPr>
                        <a:t>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3283467710"/>
                  </a:ext>
                </a:extLst>
              </a:tr>
              <a:tr h="714782">
                <a:tc>
                  <a:txBody>
                    <a:bodyPr/>
                    <a:lstStyle/>
                    <a:p>
                      <a:pPr marL="71755" marR="71755" algn="ctr">
                        <a:lnSpc>
                          <a:spcPct val="107000"/>
                        </a:lnSpc>
                        <a:spcBef>
                          <a:spcPts val="0"/>
                        </a:spcBef>
                        <a:spcAft>
                          <a:spcPts val="0"/>
                        </a:spcAft>
                      </a:pPr>
                      <a:r>
                        <a:rPr lang="en-US" sz="700">
                          <a:effectLst/>
                        </a:rPr>
                        <a:t>Component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vert="vert270" anchor="ctr"/>
                </a:tc>
                <a:tc>
                  <a:txBody>
                    <a:bodyPr/>
                    <a:lstStyle/>
                    <a:p>
                      <a:pPr marL="0" marR="0" algn="ctr">
                        <a:lnSpc>
                          <a:spcPct val="107000"/>
                        </a:lnSpc>
                        <a:spcBef>
                          <a:spcPts val="0"/>
                        </a:spcBef>
                        <a:spcAft>
                          <a:spcPts val="0"/>
                        </a:spcAft>
                      </a:pPr>
                      <a:r>
                        <a:rPr lang="en-US" sz="700" dirty="0">
                          <a:effectLst/>
                        </a:rPr>
                        <a:t>NAICS Code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dirty="0">
                          <a:effectLst/>
                        </a:rPr>
                        <a:t>Description of Contract</a:t>
                      </a:r>
                    </a:p>
                    <a:p>
                      <a:pPr marL="0" marR="0" algn="ctr">
                        <a:lnSpc>
                          <a:spcPct val="107000"/>
                        </a:lnSpc>
                        <a:spcBef>
                          <a:spcPts val="0"/>
                        </a:spcBef>
                        <a:spcAft>
                          <a:spcPts val="0"/>
                        </a:spcAft>
                      </a:pPr>
                      <a:r>
                        <a:rPr lang="en-US" sz="700" dirty="0">
                          <a:effectLst/>
                        </a:rPr>
                        <a:t>Anticipated for award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 DBE Available</a:t>
                      </a:r>
                    </a:p>
                    <a:p>
                      <a:pPr marL="0" marR="0" algn="ctr">
                        <a:lnSpc>
                          <a:spcPct val="107000"/>
                        </a:lnSpc>
                        <a:spcBef>
                          <a:spcPts val="0"/>
                        </a:spcBef>
                        <a:spcAft>
                          <a:spcPts val="0"/>
                        </a:spcAft>
                      </a:pPr>
                      <a:r>
                        <a:rPr lang="en-US" sz="600">
                          <a:effectLst/>
                        </a:rPr>
                        <a:t>(IL UCP Directory)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 Firms Available </a:t>
                      </a:r>
                      <a:r>
                        <a:rPr lang="en-US" sz="500">
                          <a:effectLst/>
                        </a:rPr>
                        <a:t>(data.census.gov)</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Relative </a:t>
                      </a:r>
                      <a:r>
                        <a:rPr lang="en-US" sz="600">
                          <a:effectLst/>
                        </a:rPr>
                        <a:t>Availability</a:t>
                      </a:r>
                      <a:r>
                        <a:rPr lang="en-US" sz="700">
                          <a:effectLst/>
                        </a:rPr>
                        <a:t> =C/D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a:effectLst/>
                        </a:rPr>
                        <a:t>Weight</a:t>
                      </a:r>
                    </a:p>
                    <a:p>
                      <a:pPr marL="0" marR="0" algn="ctr">
                        <a:lnSpc>
                          <a:spcPct val="107000"/>
                        </a:lnSpc>
                        <a:spcBef>
                          <a:spcPts val="0"/>
                        </a:spcBef>
                        <a:spcAft>
                          <a:spcPts val="0"/>
                        </a:spcAft>
                      </a:pPr>
                      <a:r>
                        <a:rPr lang="en-US" sz="600">
                          <a:effectLst/>
                        </a:rPr>
                        <a:t>(% of Total Grant Funds)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ctr">
                        <a:lnSpc>
                          <a:spcPct val="107000"/>
                        </a:lnSpc>
                        <a:spcBef>
                          <a:spcPts val="0"/>
                        </a:spcBef>
                        <a:spcAft>
                          <a:spcPts val="0"/>
                        </a:spcAft>
                      </a:pPr>
                      <a:r>
                        <a:rPr lang="en-US" sz="700" dirty="0">
                          <a:effectLst/>
                        </a:rPr>
                        <a:t>Weighted Base (=E*F)</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extLst>
                  <a:ext uri="{0D108BD9-81ED-4DB2-BD59-A6C34878D82A}">
                    <a16:rowId xmlns:a16="http://schemas.microsoft.com/office/drawing/2014/main" val="3081939834"/>
                  </a:ext>
                </a:extLst>
              </a:tr>
              <a:tr h="103589">
                <a:tc rowSpan="2">
                  <a:txBody>
                    <a:bodyPr/>
                    <a:lstStyle/>
                    <a:p>
                      <a:pPr marL="0" marR="0" algn="ctr">
                        <a:lnSpc>
                          <a:spcPct val="107000"/>
                        </a:lnSpc>
                        <a:spcBef>
                          <a:spcPts val="0"/>
                        </a:spcBef>
                        <a:spcAft>
                          <a:spcPts val="0"/>
                        </a:spcAft>
                      </a:pPr>
                      <a:r>
                        <a:rPr lang="en-US" sz="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just">
                        <a:lnSpc>
                          <a:spcPct val="107000"/>
                        </a:lnSpc>
                        <a:spcBef>
                          <a:spcPts val="0"/>
                        </a:spcBef>
                        <a:spcAft>
                          <a:spcPts val="0"/>
                        </a:spcAft>
                      </a:pPr>
                      <a:r>
                        <a:rPr lang="en-US" sz="700">
                          <a:effectLst/>
                        </a:rPr>
                        <a:t>238160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Roofing Contractors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41.67%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dirty="0">
                          <a:effectLst/>
                        </a:rPr>
                        <a:t>0.90%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496514494"/>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dirty="0">
                          <a:effectLst/>
                        </a:rPr>
                        <a:t>423330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Roofing Materials wholesalers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58.33%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654002621"/>
                  </a:ext>
                </a:extLst>
              </a:tr>
              <a:tr h="211975">
                <a:tc rowSpan="5">
                  <a:txBody>
                    <a:bodyPr/>
                    <a:lstStyle/>
                    <a:p>
                      <a:pPr marL="0" marR="0" algn="ctr">
                        <a:lnSpc>
                          <a:spcPct val="107000"/>
                        </a:lnSpc>
                        <a:spcBef>
                          <a:spcPts val="0"/>
                        </a:spcBef>
                        <a:spcAft>
                          <a:spcPts val="0"/>
                        </a:spcAft>
                      </a:pPr>
                      <a:r>
                        <a:rPr lang="en-US" sz="700">
                          <a:effectLst/>
                        </a:rPr>
                        <a: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nchor="ctr"/>
                </a:tc>
                <a:tc>
                  <a:txBody>
                    <a:bodyPr/>
                    <a:lstStyle/>
                    <a:p>
                      <a:pPr marL="0" marR="0" algn="just">
                        <a:lnSpc>
                          <a:spcPct val="107000"/>
                        </a:lnSpc>
                        <a:spcBef>
                          <a:spcPts val="0"/>
                        </a:spcBef>
                        <a:spcAft>
                          <a:spcPts val="0"/>
                        </a:spcAft>
                      </a:pPr>
                      <a:r>
                        <a:rPr lang="en-US" sz="700">
                          <a:effectLst/>
                        </a:rPr>
                        <a:t>236220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Commercial Industrial Building Construction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129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1387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9.32%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28.55%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2.66%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572359412"/>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a:effectLst/>
                        </a:rPr>
                        <a:t>423610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Electrical Supplies wholesalers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46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570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30.37%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dirty="0">
                          <a:effectLst/>
                        </a:rPr>
                        <a:t>2.45%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1381390943"/>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a:effectLst/>
                        </a:rPr>
                        <a:t>541310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Architectural Design Services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964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5.81%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9.19%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2557496057"/>
                  </a:ext>
                </a:extLst>
              </a:tr>
              <a:tr h="211975">
                <a:tc vMerge="1">
                  <a:txBody>
                    <a:bodyPr/>
                    <a:lstStyle/>
                    <a:p>
                      <a:endParaRPr lang="en-US"/>
                    </a:p>
                  </a:txBody>
                  <a:tcPr/>
                </a:tc>
                <a:tc>
                  <a:txBody>
                    <a:bodyPr/>
                    <a:lstStyle/>
                    <a:p>
                      <a:pPr marL="0" marR="0" algn="just">
                        <a:lnSpc>
                          <a:spcPct val="107000"/>
                        </a:lnSpc>
                        <a:spcBef>
                          <a:spcPts val="0"/>
                        </a:spcBef>
                        <a:spcAft>
                          <a:spcPts val="0"/>
                        </a:spcAft>
                      </a:pPr>
                      <a:r>
                        <a:rPr lang="en-US" sz="700">
                          <a:effectLst/>
                        </a:rPr>
                        <a:t>541330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Civil Engineering Services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1850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11.41%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15.77%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1.80%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2960850656"/>
                  </a:ext>
                </a:extLst>
              </a:tr>
              <a:tr h="103589">
                <a:tc vMerge="1">
                  <a:txBody>
                    <a:bodyPr/>
                    <a:lstStyle/>
                    <a:p>
                      <a:endParaRPr lang="en-US"/>
                    </a:p>
                  </a:txBody>
                  <a:tcPr/>
                </a:tc>
                <a:tc>
                  <a:txBody>
                    <a:bodyPr/>
                    <a:lstStyle/>
                    <a:p>
                      <a:pPr marL="0" marR="0" algn="just">
                        <a:lnSpc>
                          <a:spcPct val="107000"/>
                        </a:lnSpc>
                        <a:spcBef>
                          <a:spcPts val="0"/>
                        </a:spcBef>
                        <a:spcAft>
                          <a:spcPts val="0"/>
                        </a:spcAft>
                      </a:pPr>
                      <a:r>
                        <a:rPr lang="en-US" sz="700">
                          <a:effectLst/>
                        </a:rPr>
                        <a:t>238210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l">
                        <a:lnSpc>
                          <a:spcPct val="107000"/>
                        </a:lnSpc>
                        <a:spcBef>
                          <a:spcPts val="0"/>
                        </a:spcBef>
                        <a:spcAft>
                          <a:spcPts val="0"/>
                        </a:spcAft>
                      </a:pPr>
                      <a:r>
                        <a:rPr lang="en-US" sz="700" dirty="0">
                          <a:effectLst/>
                        </a:rPr>
                        <a:t>Electrical Contractors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87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2722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3.20%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16.13%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a:txBody>
                    <a:bodyPr/>
                    <a:lstStyle/>
                    <a:p>
                      <a:pPr marL="0" marR="0" algn="r">
                        <a:lnSpc>
                          <a:spcPct val="107000"/>
                        </a:lnSpc>
                        <a:spcBef>
                          <a:spcPts val="0"/>
                        </a:spcBef>
                        <a:spcAft>
                          <a:spcPts val="0"/>
                        </a:spcAft>
                      </a:pPr>
                      <a:r>
                        <a:rPr lang="en-US" sz="700">
                          <a:effectLst/>
                        </a:rPr>
                        <a:t>0.52%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862657894"/>
                  </a:ext>
                </a:extLst>
              </a:tr>
              <a:tr h="103589">
                <a:tc gridSpan="7">
                  <a:txBody>
                    <a:bodyPr/>
                    <a:lstStyle/>
                    <a:p>
                      <a:pPr marL="0" marR="0" algn="r">
                        <a:lnSpc>
                          <a:spcPct val="107000"/>
                        </a:lnSpc>
                        <a:spcBef>
                          <a:spcPts val="0"/>
                        </a:spcBef>
                        <a:spcAft>
                          <a:spcPts val="0"/>
                        </a:spcAft>
                      </a:pPr>
                      <a:r>
                        <a:rPr lang="en-US" sz="700">
                          <a:effectLst/>
                        </a:rPr>
                        <a:t>Rounded, Weighted Base Figure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700" dirty="0">
                          <a:effectLst/>
                        </a:rPr>
                        <a:t>9.00%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6" marR="41436" marT="0" marB="0"/>
                </a:tc>
                <a:extLst>
                  <a:ext uri="{0D108BD9-81ED-4DB2-BD59-A6C34878D82A}">
                    <a16:rowId xmlns:a16="http://schemas.microsoft.com/office/drawing/2014/main" val="717230117"/>
                  </a:ext>
                </a:extLst>
              </a:tr>
            </a:tbl>
          </a:graphicData>
        </a:graphic>
      </p:graphicFrame>
    </p:spTree>
    <p:extLst>
      <p:ext uri="{BB962C8B-B14F-4D97-AF65-F5344CB8AC3E}">
        <p14:creationId xmlns:p14="http://schemas.microsoft.com/office/powerpoint/2010/main" val="3686720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CityLink PowerPoint Template</Template>
  <TotalTime>9513</TotalTime>
  <Words>1500</Words>
  <Application>Microsoft Office PowerPoint</Application>
  <PresentationFormat>On-screen Show (4:3)</PresentationFormat>
  <Paragraphs>384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Wingdings</vt:lpstr>
      <vt:lpstr>Wingdings 2</vt:lpstr>
      <vt:lpstr>Civic</vt:lpstr>
      <vt:lpstr>Greater Peoria Mass Transit District DBE Event May 26,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CityLink Report to the Peoria City Council  October 11, 2016</dc:title>
  <dc:creator>Desiree Carlson</dc:creator>
  <cp:lastModifiedBy>Jamie Arbogast</cp:lastModifiedBy>
  <cp:revision>249</cp:revision>
  <cp:lastPrinted>2018-07-16T20:39:20Z</cp:lastPrinted>
  <dcterms:created xsi:type="dcterms:W3CDTF">2016-09-27T18:45:01Z</dcterms:created>
  <dcterms:modified xsi:type="dcterms:W3CDTF">2022-05-26T18:46:59Z</dcterms:modified>
</cp:coreProperties>
</file>